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10287000" cx="18288000"/>
  <p:notesSz cx="6858000" cy="9144000"/>
  <p:embeddedFontLst>
    <p:embeddedFont>
      <p:font typeface="Nunito"/>
      <p:bold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Lilita One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0" roundtripDataSignature="AMtx7mjZAi2C3QBqCRFdeT7J8uP8Et6o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4A4603-4DD5-4F3E-8729-AA2F5B7C7099}">
  <a:tblStyle styleId="{9D4A4603-4DD5-4F3E-8729-AA2F5B7C709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Nunito-boldItalic.fntdata"/><Relationship Id="rId23" Type="http://schemas.openxmlformats.org/officeDocument/2006/relationships/font" Target="fonts/Nun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ilitaOn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13.png"/><Relationship Id="rId14" Type="http://schemas.openxmlformats.org/officeDocument/2006/relationships/image" Target="../media/image8.png"/><Relationship Id="rId17" Type="http://schemas.openxmlformats.org/officeDocument/2006/relationships/image" Target="../media/image2.png"/><Relationship Id="rId16" Type="http://schemas.openxmlformats.org/officeDocument/2006/relationships/image" Target="../media/image1.png"/><Relationship Id="rId5" Type="http://schemas.openxmlformats.org/officeDocument/2006/relationships/image" Target="../media/image6.png"/><Relationship Id="rId19" Type="http://schemas.openxmlformats.org/officeDocument/2006/relationships/image" Target="../media/image25.png"/><Relationship Id="rId6" Type="http://schemas.openxmlformats.org/officeDocument/2006/relationships/image" Target="../media/image12.png"/><Relationship Id="rId18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7.png"/><Relationship Id="rId13" Type="http://schemas.openxmlformats.org/officeDocument/2006/relationships/image" Target="../media/image29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40.png"/><Relationship Id="rId17" Type="http://schemas.openxmlformats.org/officeDocument/2006/relationships/image" Target="../media/image2.png"/><Relationship Id="rId16" Type="http://schemas.openxmlformats.org/officeDocument/2006/relationships/image" Target="../media/image1.png"/><Relationship Id="rId5" Type="http://schemas.openxmlformats.org/officeDocument/2006/relationships/image" Target="../media/image6.png"/><Relationship Id="rId19" Type="http://schemas.openxmlformats.org/officeDocument/2006/relationships/image" Target="../media/image25.png"/><Relationship Id="rId6" Type="http://schemas.openxmlformats.org/officeDocument/2006/relationships/image" Target="../media/image12.png"/><Relationship Id="rId18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32.png"/><Relationship Id="rId11" Type="http://schemas.openxmlformats.org/officeDocument/2006/relationships/image" Target="../media/image25.png"/><Relationship Id="rId10" Type="http://schemas.openxmlformats.org/officeDocument/2006/relationships/image" Target="../media/image17.png"/><Relationship Id="rId13" Type="http://schemas.openxmlformats.org/officeDocument/2006/relationships/image" Target="../media/image4.png"/><Relationship Id="rId1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9.png"/><Relationship Id="rId14" Type="http://schemas.openxmlformats.org/officeDocument/2006/relationships/image" Target="../media/image5.png"/><Relationship Id="rId17" Type="http://schemas.openxmlformats.org/officeDocument/2006/relationships/image" Target="../media/image28.png"/><Relationship Id="rId16" Type="http://schemas.openxmlformats.org/officeDocument/2006/relationships/image" Target="../media/image31.png"/><Relationship Id="rId5" Type="http://schemas.openxmlformats.org/officeDocument/2006/relationships/image" Target="../media/image6.png"/><Relationship Id="rId19" Type="http://schemas.openxmlformats.org/officeDocument/2006/relationships/image" Target="../media/image2.png"/><Relationship Id="rId6" Type="http://schemas.openxmlformats.org/officeDocument/2006/relationships/image" Target="../media/image12.png"/><Relationship Id="rId18" Type="http://schemas.openxmlformats.org/officeDocument/2006/relationships/image" Target="../media/image1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32.png"/><Relationship Id="rId11" Type="http://schemas.openxmlformats.org/officeDocument/2006/relationships/image" Target="../media/image38.png"/><Relationship Id="rId10" Type="http://schemas.openxmlformats.org/officeDocument/2006/relationships/image" Target="../media/image17.png"/><Relationship Id="rId21" Type="http://schemas.openxmlformats.org/officeDocument/2006/relationships/image" Target="../media/image36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5.png"/><Relationship Id="rId14" Type="http://schemas.openxmlformats.org/officeDocument/2006/relationships/image" Target="../media/image29.png"/><Relationship Id="rId17" Type="http://schemas.openxmlformats.org/officeDocument/2006/relationships/image" Target="../media/image28.png"/><Relationship Id="rId16" Type="http://schemas.openxmlformats.org/officeDocument/2006/relationships/image" Target="../media/image50.png"/><Relationship Id="rId5" Type="http://schemas.openxmlformats.org/officeDocument/2006/relationships/image" Target="../media/image6.png"/><Relationship Id="rId19" Type="http://schemas.openxmlformats.org/officeDocument/2006/relationships/image" Target="../media/image2.png"/><Relationship Id="rId6" Type="http://schemas.openxmlformats.org/officeDocument/2006/relationships/image" Target="../media/image12.png"/><Relationship Id="rId18" Type="http://schemas.openxmlformats.org/officeDocument/2006/relationships/image" Target="../media/image1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7.png"/><Relationship Id="rId13" Type="http://schemas.openxmlformats.org/officeDocument/2006/relationships/image" Target="../media/image29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41.png"/><Relationship Id="rId17" Type="http://schemas.openxmlformats.org/officeDocument/2006/relationships/image" Target="../media/image2.png"/><Relationship Id="rId16" Type="http://schemas.openxmlformats.org/officeDocument/2006/relationships/image" Target="../media/image1.png"/><Relationship Id="rId5" Type="http://schemas.openxmlformats.org/officeDocument/2006/relationships/image" Target="../media/image6.png"/><Relationship Id="rId19" Type="http://schemas.openxmlformats.org/officeDocument/2006/relationships/image" Target="../media/image25.png"/><Relationship Id="rId6" Type="http://schemas.openxmlformats.org/officeDocument/2006/relationships/image" Target="../media/image12.png"/><Relationship Id="rId18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35.png"/><Relationship Id="rId11" Type="http://schemas.openxmlformats.org/officeDocument/2006/relationships/image" Target="../media/image4.png"/><Relationship Id="rId10" Type="http://schemas.openxmlformats.org/officeDocument/2006/relationships/image" Target="../media/image17.png"/><Relationship Id="rId13" Type="http://schemas.openxmlformats.org/officeDocument/2006/relationships/image" Target="../media/image29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47.png"/><Relationship Id="rId17" Type="http://schemas.openxmlformats.org/officeDocument/2006/relationships/image" Target="../media/image2.png"/><Relationship Id="rId16" Type="http://schemas.openxmlformats.org/officeDocument/2006/relationships/image" Target="../media/image1.png"/><Relationship Id="rId5" Type="http://schemas.openxmlformats.org/officeDocument/2006/relationships/image" Target="../media/image6.png"/><Relationship Id="rId19" Type="http://schemas.openxmlformats.org/officeDocument/2006/relationships/image" Target="../media/image25.png"/><Relationship Id="rId6" Type="http://schemas.openxmlformats.org/officeDocument/2006/relationships/image" Target="../media/image12.png"/><Relationship Id="rId18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25.png"/><Relationship Id="rId11" Type="http://schemas.openxmlformats.org/officeDocument/2006/relationships/image" Target="../media/image4.png"/><Relationship Id="rId10" Type="http://schemas.openxmlformats.org/officeDocument/2006/relationships/image" Target="../media/image17.png"/><Relationship Id="rId13" Type="http://schemas.openxmlformats.org/officeDocument/2006/relationships/image" Target="../media/image29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42.png"/><Relationship Id="rId17" Type="http://schemas.openxmlformats.org/officeDocument/2006/relationships/image" Target="../media/image2.png"/><Relationship Id="rId16" Type="http://schemas.openxmlformats.org/officeDocument/2006/relationships/image" Target="../media/image1.png"/><Relationship Id="rId5" Type="http://schemas.openxmlformats.org/officeDocument/2006/relationships/image" Target="../media/image6.png"/><Relationship Id="rId19" Type="http://schemas.openxmlformats.org/officeDocument/2006/relationships/image" Target="../media/image32.png"/><Relationship Id="rId6" Type="http://schemas.openxmlformats.org/officeDocument/2006/relationships/image" Target="../media/image12.png"/><Relationship Id="rId18" Type="http://schemas.openxmlformats.org/officeDocument/2006/relationships/image" Target="../media/image37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7.png"/><Relationship Id="rId13" Type="http://schemas.openxmlformats.org/officeDocument/2006/relationships/image" Target="../media/image29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35.png"/><Relationship Id="rId17" Type="http://schemas.openxmlformats.org/officeDocument/2006/relationships/image" Target="../media/image2.png"/><Relationship Id="rId16" Type="http://schemas.openxmlformats.org/officeDocument/2006/relationships/image" Target="../media/image1.png"/><Relationship Id="rId5" Type="http://schemas.openxmlformats.org/officeDocument/2006/relationships/image" Target="../media/image6.png"/><Relationship Id="rId19" Type="http://schemas.openxmlformats.org/officeDocument/2006/relationships/image" Target="../media/image25.png"/><Relationship Id="rId6" Type="http://schemas.openxmlformats.org/officeDocument/2006/relationships/image" Target="../media/image12.png"/><Relationship Id="rId18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48.png"/><Relationship Id="rId14" Type="http://schemas.openxmlformats.org/officeDocument/2006/relationships/image" Target="../media/image29.png"/><Relationship Id="rId17" Type="http://schemas.openxmlformats.org/officeDocument/2006/relationships/image" Target="../media/image32.png"/><Relationship Id="rId16" Type="http://schemas.openxmlformats.org/officeDocument/2006/relationships/image" Target="../media/image28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18" Type="http://schemas.openxmlformats.org/officeDocument/2006/relationships/image" Target="../media/image25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29.png"/><Relationship Id="rId17" Type="http://schemas.openxmlformats.org/officeDocument/2006/relationships/image" Target="../media/image25.png"/><Relationship Id="rId16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18" Type="http://schemas.openxmlformats.org/officeDocument/2006/relationships/image" Target="../media/image35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29.png"/><Relationship Id="rId17" Type="http://schemas.openxmlformats.org/officeDocument/2006/relationships/image" Target="../media/image25.png"/><Relationship Id="rId16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18" Type="http://schemas.openxmlformats.org/officeDocument/2006/relationships/image" Target="../media/image42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9.png"/><Relationship Id="rId14" Type="http://schemas.openxmlformats.org/officeDocument/2006/relationships/image" Target="../media/image37.png"/><Relationship Id="rId17" Type="http://schemas.openxmlformats.org/officeDocument/2006/relationships/image" Target="../media/image32.png"/><Relationship Id="rId16" Type="http://schemas.openxmlformats.org/officeDocument/2006/relationships/image" Target="../media/image28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18" Type="http://schemas.openxmlformats.org/officeDocument/2006/relationships/image" Target="../media/image25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29.png"/><Relationship Id="rId17" Type="http://schemas.openxmlformats.org/officeDocument/2006/relationships/image" Target="../media/image25.png"/><Relationship Id="rId16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18" Type="http://schemas.openxmlformats.org/officeDocument/2006/relationships/image" Target="../media/image31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29.png"/><Relationship Id="rId17" Type="http://schemas.openxmlformats.org/officeDocument/2006/relationships/image" Target="../media/image25.png"/><Relationship Id="rId16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18" Type="http://schemas.openxmlformats.org/officeDocument/2006/relationships/image" Target="../media/image40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29.png"/><Relationship Id="rId17" Type="http://schemas.openxmlformats.org/officeDocument/2006/relationships/image" Target="../media/image25.png"/><Relationship Id="rId16" Type="http://schemas.openxmlformats.org/officeDocument/2006/relationships/image" Target="../media/image32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18" Type="http://schemas.openxmlformats.org/officeDocument/2006/relationships/image" Target="../media/image35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7.png"/><Relationship Id="rId13" Type="http://schemas.openxmlformats.org/officeDocument/2006/relationships/image" Target="../media/image29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5" Type="http://schemas.openxmlformats.org/officeDocument/2006/relationships/image" Target="../media/image28.png"/><Relationship Id="rId14" Type="http://schemas.openxmlformats.org/officeDocument/2006/relationships/image" Target="../media/image51.png"/><Relationship Id="rId17" Type="http://schemas.openxmlformats.org/officeDocument/2006/relationships/image" Target="../media/image2.png"/><Relationship Id="rId16" Type="http://schemas.openxmlformats.org/officeDocument/2006/relationships/image" Target="../media/image1.png"/><Relationship Id="rId5" Type="http://schemas.openxmlformats.org/officeDocument/2006/relationships/image" Target="../media/image6.png"/><Relationship Id="rId19" Type="http://schemas.openxmlformats.org/officeDocument/2006/relationships/image" Target="../media/image25.png"/><Relationship Id="rId6" Type="http://schemas.openxmlformats.org/officeDocument/2006/relationships/image" Target="../media/image12.png"/><Relationship Id="rId18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4873155" y="3542197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87" name="Google Shape;87;p1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8" name="Google Shape;88;p1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89" name="Google Shape;89;p1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 flipH="1">
            <a:off x="389965" y="2120399"/>
            <a:ext cx="3527918" cy="9502809"/>
          </a:xfrm>
          <a:custGeom>
            <a:rect b="b" l="l" r="r" t="t"/>
            <a:pathLst>
              <a:path extrusionOk="0" h="9502809" w="3527918">
                <a:moveTo>
                  <a:pt x="3527918" y="0"/>
                </a:moveTo>
                <a:lnTo>
                  <a:pt x="0" y="0"/>
                </a:lnTo>
                <a:lnTo>
                  <a:pt x="0" y="9502809"/>
                </a:lnTo>
                <a:lnTo>
                  <a:pt x="3527918" y="9502809"/>
                </a:lnTo>
                <a:lnTo>
                  <a:pt x="3527918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5" name="Google Shape;95;p1"/>
          <p:cNvGrpSpPr/>
          <p:nvPr/>
        </p:nvGrpSpPr>
        <p:grpSpPr>
          <a:xfrm>
            <a:off x="5567121" y="6726345"/>
            <a:ext cx="7207736" cy="772062"/>
            <a:chOff x="0" y="0"/>
            <a:chExt cx="1898334" cy="203341"/>
          </a:xfrm>
        </p:grpSpPr>
        <p:sp>
          <p:nvSpPr>
            <p:cNvPr id="96" name="Google Shape;96;p1"/>
            <p:cNvSpPr/>
            <p:nvPr/>
          </p:nvSpPr>
          <p:spPr>
            <a:xfrm>
              <a:off x="0" y="0"/>
              <a:ext cx="1898334" cy="203341"/>
            </a:xfrm>
            <a:custGeom>
              <a:rect b="b" l="l" r="r" t="t"/>
              <a:pathLst>
                <a:path extrusionOk="0" h="203341" w="1898334">
                  <a:moveTo>
                    <a:pt x="54377" y="0"/>
                  </a:moveTo>
                  <a:lnTo>
                    <a:pt x="1843957" y="0"/>
                  </a:lnTo>
                  <a:cubicBezTo>
                    <a:pt x="1858378" y="0"/>
                    <a:pt x="1872209" y="5729"/>
                    <a:pt x="1882407" y="15927"/>
                  </a:cubicBezTo>
                  <a:cubicBezTo>
                    <a:pt x="1892605" y="26124"/>
                    <a:pt x="1898334" y="39955"/>
                    <a:pt x="1898334" y="54377"/>
                  </a:cubicBezTo>
                  <a:lnTo>
                    <a:pt x="1898334" y="148964"/>
                  </a:lnTo>
                  <a:cubicBezTo>
                    <a:pt x="1898334" y="163386"/>
                    <a:pt x="1892605" y="177217"/>
                    <a:pt x="1882407" y="187415"/>
                  </a:cubicBezTo>
                  <a:cubicBezTo>
                    <a:pt x="1872209" y="197612"/>
                    <a:pt x="1858378" y="203341"/>
                    <a:pt x="1843957" y="203341"/>
                  </a:cubicBezTo>
                  <a:lnTo>
                    <a:pt x="54377" y="203341"/>
                  </a:lnTo>
                  <a:cubicBezTo>
                    <a:pt x="39955" y="203341"/>
                    <a:pt x="26124" y="197612"/>
                    <a:pt x="15927" y="187415"/>
                  </a:cubicBezTo>
                  <a:cubicBezTo>
                    <a:pt x="5729" y="177217"/>
                    <a:pt x="0" y="163386"/>
                    <a:pt x="0" y="148964"/>
                  </a:cubicBezTo>
                  <a:lnTo>
                    <a:pt x="0" y="54377"/>
                  </a:lnTo>
                  <a:cubicBezTo>
                    <a:pt x="0" y="39955"/>
                    <a:pt x="5729" y="26124"/>
                    <a:pt x="15927" y="15927"/>
                  </a:cubicBezTo>
                  <a:cubicBezTo>
                    <a:pt x="26124" y="5729"/>
                    <a:pt x="39955" y="0"/>
                    <a:pt x="54377" y="0"/>
                  </a:cubicBezTo>
                  <a:close/>
                </a:path>
              </a:pathLst>
            </a:custGeom>
            <a:solidFill>
              <a:srgbClr val="2A78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 txBox="1"/>
            <p:nvPr/>
          </p:nvSpPr>
          <p:spPr>
            <a:xfrm>
              <a:off x="0" y="28575"/>
              <a:ext cx="1898334" cy="1747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7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1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5725536" y="6977765"/>
            <a:ext cx="68370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9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5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General Mobile Clinic Service</a:t>
            </a:r>
            <a:endParaRPr/>
          </a:p>
        </p:txBody>
      </p:sp>
      <p:sp>
        <p:nvSpPr>
          <p:cNvPr id="100" name="Google Shape;100;p1"/>
          <p:cNvSpPr/>
          <p:nvPr/>
        </p:nvSpPr>
        <p:spPr>
          <a:xfrm>
            <a:off x="9796609" y="2670347"/>
            <a:ext cx="1547073" cy="2326425"/>
          </a:xfrm>
          <a:custGeom>
            <a:rect b="b" l="l" r="r" t="t"/>
            <a:pathLst>
              <a:path extrusionOk="0" h="2326425" w="1547073">
                <a:moveTo>
                  <a:pt x="0" y="0"/>
                </a:moveTo>
                <a:lnTo>
                  <a:pt x="1547073" y="0"/>
                </a:lnTo>
                <a:lnTo>
                  <a:pt x="1547073" y="2326426"/>
                </a:lnTo>
                <a:lnTo>
                  <a:pt x="0" y="23264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4946658" y="2282772"/>
            <a:ext cx="87705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0" u="none" cap="none" strike="noStrike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PROPOSAL</a:t>
            </a:r>
            <a:endParaRPr sz="11000"/>
          </a:p>
        </p:txBody>
      </p:sp>
      <p:sp>
        <p:nvSpPr>
          <p:cNvPr id="102" name="Google Shape;102;p1"/>
          <p:cNvSpPr/>
          <p:nvPr/>
        </p:nvSpPr>
        <p:spPr>
          <a:xfrm>
            <a:off x="15285108" y="1930463"/>
            <a:ext cx="2750458" cy="9525397"/>
          </a:xfrm>
          <a:custGeom>
            <a:rect b="b" l="l" r="r" t="t"/>
            <a:pathLst>
              <a:path extrusionOk="0" h="9525397" w="2750458">
                <a:moveTo>
                  <a:pt x="0" y="0"/>
                </a:moveTo>
                <a:lnTo>
                  <a:pt x="2750458" y="0"/>
                </a:lnTo>
                <a:lnTo>
                  <a:pt x="2750458" y="9525397"/>
                </a:lnTo>
                <a:lnTo>
                  <a:pt x="0" y="95253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"/>
          <p:cNvSpPr txBox="1"/>
          <p:nvPr/>
        </p:nvSpPr>
        <p:spPr>
          <a:xfrm>
            <a:off x="2432075" y="3968850"/>
            <a:ext cx="13799700" cy="15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FOR ESTABLISHING</a:t>
            </a:r>
            <a:endParaRPr sz="11500"/>
          </a:p>
        </p:txBody>
      </p:sp>
      <p:sp>
        <p:nvSpPr>
          <p:cNvPr id="104" name="Google Shape;104;p1"/>
          <p:cNvSpPr/>
          <p:nvPr/>
        </p:nvSpPr>
        <p:spPr>
          <a:xfrm rot="-1084339">
            <a:off x="646595" y="1963958"/>
            <a:ext cx="959237" cy="1176978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1"/>
          <p:cNvSpPr/>
          <p:nvPr/>
        </p:nvSpPr>
        <p:spPr>
          <a:xfrm rot="1624665">
            <a:off x="-139261" y="3044715"/>
            <a:ext cx="1251266" cy="139416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"/>
          <p:cNvSpPr txBox="1"/>
          <p:nvPr/>
        </p:nvSpPr>
        <p:spPr>
          <a:xfrm>
            <a:off x="11956025" y="4591675"/>
            <a:ext cx="6361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6" name="Google Shape;116;p2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117" name="Google Shape;117;p2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" name="Google Shape;118;p2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19" name="Google Shape;119;p2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2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2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2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2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2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2"/>
          <p:cNvSpPr/>
          <p:nvPr/>
        </p:nvSpPr>
        <p:spPr>
          <a:xfrm>
            <a:off x="2226352" y="1671954"/>
            <a:ext cx="14015627" cy="7060372"/>
          </a:xfrm>
          <a:custGeom>
            <a:rect b="b" l="l" r="r" t="t"/>
            <a:pathLst>
              <a:path extrusionOk="0" h="7060372" w="14015627">
                <a:moveTo>
                  <a:pt x="0" y="0"/>
                </a:moveTo>
                <a:lnTo>
                  <a:pt x="14015627" y="0"/>
                </a:lnTo>
                <a:lnTo>
                  <a:pt x="14015627" y="7060372"/>
                </a:lnTo>
                <a:lnTo>
                  <a:pt x="0" y="706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2"/>
          <p:cNvSpPr txBox="1"/>
          <p:nvPr/>
        </p:nvSpPr>
        <p:spPr>
          <a:xfrm>
            <a:off x="2873389" y="4106852"/>
            <a:ext cx="11191200" cy="3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68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Company Name</a:t>
            </a:r>
            <a:r>
              <a:rPr b="1" i="0" lang="en-US" sz="4668" u="none" cap="none" strike="noStrike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68" u="none" cap="none" strike="noStrike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A</a:t>
            </a:r>
            <a:r>
              <a:rPr b="1" lang="en-US" sz="4668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ddress</a:t>
            </a:r>
            <a:r>
              <a:rPr b="1" i="0" lang="en-US" sz="4668" u="none" cap="none" strike="noStrike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68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Responsible Person</a:t>
            </a:r>
            <a:r>
              <a:rPr b="1" i="0" lang="en-US" sz="4668" u="none" cap="none" strike="noStrike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68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Contact Person</a:t>
            </a:r>
            <a:r>
              <a:rPr b="1" i="0" lang="en-US" sz="4668" u="none" cap="none" strike="noStrike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68" u="none" cap="none" strike="noStrike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E-mail:</a:t>
            </a:r>
            <a:endParaRPr/>
          </a:p>
        </p:txBody>
      </p:sp>
      <p:sp>
        <p:nvSpPr>
          <p:cNvPr id="127" name="Google Shape;127;p2"/>
          <p:cNvSpPr txBox="1"/>
          <p:nvPr/>
        </p:nvSpPr>
        <p:spPr>
          <a:xfrm>
            <a:off x="3138648" y="2643668"/>
            <a:ext cx="11577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PROPOSER’S IDENTITY</a:t>
            </a:r>
            <a:endParaRPr/>
          </a:p>
        </p:txBody>
      </p:sp>
      <p:sp>
        <p:nvSpPr>
          <p:cNvPr id="128" name="Google Shape;128;p2"/>
          <p:cNvSpPr/>
          <p:nvPr/>
        </p:nvSpPr>
        <p:spPr>
          <a:xfrm>
            <a:off x="14716367" y="2026725"/>
            <a:ext cx="3051223" cy="9461157"/>
          </a:xfrm>
          <a:custGeom>
            <a:rect b="b" l="l" r="r" t="t"/>
            <a:pathLst>
              <a:path extrusionOk="0" h="9461157" w="3051223">
                <a:moveTo>
                  <a:pt x="0" y="0"/>
                </a:moveTo>
                <a:lnTo>
                  <a:pt x="3051223" y="0"/>
                </a:lnTo>
                <a:lnTo>
                  <a:pt x="3051223" y="9461156"/>
                </a:lnTo>
                <a:lnTo>
                  <a:pt x="0" y="94611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2"/>
          <p:cNvSpPr/>
          <p:nvPr/>
        </p:nvSpPr>
        <p:spPr>
          <a:xfrm flipH="1">
            <a:off x="2718000" y="1835123"/>
            <a:ext cx="1225545" cy="853286"/>
          </a:xfrm>
          <a:custGeom>
            <a:rect b="b" l="l" r="r" t="t"/>
            <a:pathLst>
              <a:path extrusionOk="0" h="853286" w="1225545">
                <a:moveTo>
                  <a:pt x="1225545" y="0"/>
                </a:moveTo>
                <a:lnTo>
                  <a:pt x="0" y="0"/>
                </a:lnTo>
                <a:lnTo>
                  <a:pt x="0" y="853286"/>
                </a:lnTo>
                <a:lnTo>
                  <a:pt x="1225545" y="853286"/>
                </a:lnTo>
                <a:lnTo>
                  <a:pt x="1225545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2"/>
          <p:cNvSpPr/>
          <p:nvPr/>
        </p:nvSpPr>
        <p:spPr>
          <a:xfrm rot="351621">
            <a:off x="12565630" y="7529963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8" y="0"/>
                </a:lnTo>
                <a:lnTo>
                  <a:pt x="886018" y="616890"/>
                </a:lnTo>
                <a:lnTo>
                  <a:pt x="0" y="6168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2"/>
          <p:cNvSpPr/>
          <p:nvPr/>
        </p:nvSpPr>
        <p:spPr>
          <a:xfrm rot="-1083210">
            <a:off x="1033174" y="1964043"/>
            <a:ext cx="959909" cy="1177803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2"/>
          <p:cNvSpPr/>
          <p:nvPr/>
        </p:nvSpPr>
        <p:spPr>
          <a:xfrm rot="1620039">
            <a:off x="248392" y="3044483"/>
            <a:ext cx="1251814" cy="139477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2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2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2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141" name="Google Shape;141;p3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2" name="Google Shape;142;p3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143" name="Google Shape;143;p3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44" name="Google Shape;144;p3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45" name="Google Shape;145;p3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3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3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3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p3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3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3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3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3"/>
          <p:cNvSpPr/>
          <p:nvPr/>
        </p:nvSpPr>
        <p:spPr>
          <a:xfrm>
            <a:off x="2226352" y="1671954"/>
            <a:ext cx="14015627" cy="7060372"/>
          </a:xfrm>
          <a:custGeom>
            <a:rect b="b" l="l" r="r" t="t"/>
            <a:pathLst>
              <a:path extrusionOk="0" h="7060372" w="14015627">
                <a:moveTo>
                  <a:pt x="0" y="0"/>
                </a:moveTo>
                <a:lnTo>
                  <a:pt x="14015627" y="0"/>
                </a:lnTo>
                <a:lnTo>
                  <a:pt x="14015627" y="7060372"/>
                </a:lnTo>
                <a:lnTo>
                  <a:pt x="0" y="706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3"/>
          <p:cNvSpPr/>
          <p:nvPr/>
        </p:nvSpPr>
        <p:spPr>
          <a:xfrm>
            <a:off x="15584109" y="1944479"/>
            <a:ext cx="2900853" cy="10002940"/>
          </a:xfrm>
          <a:custGeom>
            <a:rect b="b" l="l" r="r" t="t"/>
            <a:pathLst>
              <a:path extrusionOk="0" h="10002940" w="2900853">
                <a:moveTo>
                  <a:pt x="0" y="0"/>
                </a:moveTo>
                <a:lnTo>
                  <a:pt x="2900853" y="0"/>
                </a:lnTo>
                <a:lnTo>
                  <a:pt x="2900853" y="10002940"/>
                </a:lnTo>
                <a:lnTo>
                  <a:pt x="0" y="10002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3"/>
          <p:cNvSpPr txBox="1"/>
          <p:nvPr/>
        </p:nvSpPr>
        <p:spPr>
          <a:xfrm>
            <a:off x="4035312" y="2454749"/>
            <a:ext cx="10593300" cy="15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99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BACKGROUND</a:t>
            </a:r>
            <a:endParaRPr/>
          </a:p>
        </p:txBody>
      </p:sp>
      <p:sp>
        <p:nvSpPr>
          <p:cNvPr id="156" name="Google Shape;156;p3"/>
          <p:cNvSpPr txBox="1"/>
          <p:nvPr/>
        </p:nvSpPr>
        <p:spPr>
          <a:xfrm>
            <a:off x="2882633" y="3993930"/>
            <a:ext cx="12522600" cy="3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Health is a basic necessity for the community that must be accessible to all layers of society, including those in remote areas or those difficult to reach by permanent healthcare facilities.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The </a:t>
            </a:r>
            <a:r>
              <a:rPr b="0" i="0" lang="en-US" sz="3200" u="none" cap="none" strike="noStrike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Mobile Clinic </a:t>
            </a:r>
            <a:r>
              <a:rPr lang="en-US" sz="32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emerges </a:t>
            </a:r>
            <a:r>
              <a:rPr lang="en-US" sz="32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as an innovative solution that allows basic health services to be delivered directly to the community via a vehicle equipped with standard medical equipment.</a:t>
            </a:r>
            <a:endParaRPr/>
          </a:p>
        </p:txBody>
      </p:sp>
      <p:sp>
        <p:nvSpPr>
          <p:cNvPr id="157" name="Google Shape;157;p3"/>
          <p:cNvSpPr/>
          <p:nvPr/>
        </p:nvSpPr>
        <p:spPr>
          <a:xfrm flipH="1">
            <a:off x="2718000" y="1835123"/>
            <a:ext cx="1225545" cy="853286"/>
          </a:xfrm>
          <a:custGeom>
            <a:rect b="b" l="l" r="r" t="t"/>
            <a:pathLst>
              <a:path extrusionOk="0" h="853286" w="1225545">
                <a:moveTo>
                  <a:pt x="1225545" y="0"/>
                </a:moveTo>
                <a:lnTo>
                  <a:pt x="0" y="0"/>
                </a:lnTo>
                <a:lnTo>
                  <a:pt x="0" y="853286"/>
                </a:lnTo>
                <a:lnTo>
                  <a:pt x="1225545" y="853286"/>
                </a:lnTo>
                <a:lnTo>
                  <a:pt x="1225545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3"/>
          <p:cNvSpPr/>
          <p:nvPr/>
        </p:nvSpPr>
        <p:spPr>
          <a:xfrm rot="352895">
            <a:off x="13756857" y="7699475"/>
            <a:ext cx="886254" cy="617055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3"/>
          <p:cNvSpPr/>
          <p:nvPr/>
        </p:nvSpPr>
        <p:spPr>
          <a:xfrm rot="-1083210">
            <a:off x="1033174" y="1964043"/>
            <a:ext cx="959909" cy="1177803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3"/>
          <p:cNvSpPr/>
          <p:nvPr/>
        </p:nvSpPr>
        <p:spPr>
          <a:xfrm rot="1620039">
            <a:off x="248392" y="3044483"/>
            <a:ext cx="1251814" cy="139477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3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3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168" name="Google Shape;168;p4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9" name="Google Shape;169;p4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170" name="Google Shape;170;p4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1" name="Google Shape;171;p4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72" name="Google Shape;172;p4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4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4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4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4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4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4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4"/>
          <p:cNvSpPr/>
          <p:nvPr/>
        </p:nvSpPr>
        <p:spPr>
          <a:xfrm>
            <a:off x="2226352" y="1671954"/>
            <a:ext cx="14015627" cy="7060372"/>
          </a:xfrm>
          <a:custGeom>
            <a:rect b="b" l="l" r="r" t="t"/>
            <a:pathLst>
              <a:path extrusionOk="0" h="7060372" w="14015627">
                <a:moveTo>
                  <a:pt x="0" y="0"/>
                </a:moveTo>
                <a:lnTo>
                  <a:pt x="14015627" y="0"/>
                </a:lnTo>
                <a:lnTo>
                  <a:pt x="14015627" y="7060372"/>
                </a:lnTo>
                <a:lnTo>
                  <a:pt x="0" y="706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8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4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4"/>
          <p:cNvSpPr/>
          <p:nvPr/>
        </p:nvSpPr>
        <p:spPr>
          <a:xfrm flipH="1">
            <a:off x="14201352" y="2120399"/>
            <a:ext cx="4347196" cy="9528101"/>
          </a:xfrm>
          <a:custGeom>
            <a:rect b="b" l="l" r="r" t="t"/>
            <a:pathLst>
              <a:path extrusionOk="0" h="9528101" w="4347196">
                <a:moveTo>
                  <a:pt x="4347196" y="0"/>
                </a:moveTo>
                <a:lnTo>
                  <a:pt x="0" y="0"/>
                </a:lnTo>
                <a:lnTo>
                  <a:pt x="0" y="9528101"/>
                </a:lnTo>
                <a:lnTo>
                  <a:pt x="4347196" y="9528101"/>
                </a:lnTo>
                <a:lnTo>
                  <a:pt x="4347196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4"/>
          <p:cNvSpPr/>
          <p:nvPr/>
        </p:nvSpPr>
        <p:spPr>
          <a:xfrm flipH="1">
            <a:off x="2718000" y="1835123"/>
            <a:ext cx="1225545" cy="853286"/>
          </a:xfrm>
          <a:custGeom>
            <a:rect b="b" l="l" r="r" t="t"/>
            <a:pathLst>
              <a:path extrusionOk="0" h="853286" w="1225545">
                <a:moveTo>
                  <a:pt x="1225545" y="0"/>
                </a:moveTo>
                <a:lnTo>
                  <a:pt x="0" y="0"/>
                </a:lnTo>
                <a:lnTo>
                  <a:pt x="0" y="853286"/>
                </a:lnTo>
                <a:lnTo>
                  <a:pt x="1225545" y="853286"/>
                </a:lnTo>
                <a:lnTo>
                  <a:pt x="1225545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4"/>
          <p:cNvSpPr/>
          <p:nvPr/>
        </p:nvSpPr>
        <p:spPr>
          <a:xfrm rot="351621">
            <a:off x="14230530" y="7276042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4"/>
          <p:cNvSpPr/>
          <p:nvPr/>
        </p:nvSpPr>
        <p:spPr>
          <a:xfrm rot="-1083210">
            <a:off x="1033174" y="1964043"/>
            <a:ext cx="959909" cy="1177803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4"/>
          <p:cNvSpPr/>
          <p:nvPr/>
        </p:nvSpPr>
        <p:spPr>
          <a:xfrm rot="1620039">
            <a:off x="248392" y="3044483"/>
            <a:ext cx="1251814" cy="139477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4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4"/>
          <p:cNvSpPr/>
          <p:nvPr/>
        </p:nvSpPr>
        <p:spPr>
          <a:xfrm flipH="1">
            <a:off x="922661" y="2438868"/>
            <a:ext cx="2751377" cy="9209632"/>
          </a:xfrm>
          <a:custGeom>
            <a:rect b="b" l="l" r="r" t="t"/>
            <a:pathLst>
              <a:path extrusionOk="0" h="9209632" w="2751377">
                <a:moveTo>
                  <a:pt x="2751377" y="0"/>
                </a:moveTo>
                <a:lnTo>
                  <a:pt x="0" y="0"/>
                </a:lnTo>
                <a:lnTo>
                  <a:pt x="0" y="9209632"/>
                </a:lnTo>
                <a:lnTo>
                  <a:pt x="2751377" y="9209632"/>
                </a:lnTo>
                <a:lnTo>
                  <a:pt x="2751377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4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4"/>
          <p:cNvSpPr txBox="1"/>
          <p:nvPr/>
        </p:nvSpPr>
        <p:spPr>
          <a:xfrm>
            <a:off x="4297339" y="2638542"/>
            <a:ext cx="9693300" cy="15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99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PURPOSE</a:t>
            </a:r>
            <a:endParaRPr/>
          </a:p>
        </p:txBody>
      </p:sp>
      <p:sp>
        <p:nvSpPr>
          <p:cNvPr id="190" name="Google Shape;190;p4"/>
          <p:cNvSpPr txBox="1"/>
          <p:nvPr/>
        </p:nvSpPr>
        <p:spPr>
          <a:xfrm>
            <a:off x="4407563" y="4263138"/>
            <a:ext cx="9848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1790" lvl="1" marL="690881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A78B0"/>
              </a:buClr>
              <a:buSzPts val="3300"/>
              <a:buFont typeface="Nunito"/>
              <a:buAutoNum type="arabicPeriod"/>
            </a:pPr>
            <a:r>
              <a:rPr lang="en-US" sz="33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To provide basic health services in areas that are difficult to reach by permanent medical facilities.</a:t>
            </a:r>
            <a:endParaRPr sz="3300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1790" lvl="1" marL="690881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A78B0"/>
              </a:buClr>
              <a:buSzPts val="3300"/>
              <a:buFont typeface="Nunito"/>
              <a:buAutoNum type="arabicPeriod"/>
            </a:pPr>
            <a:r>
              <a:rPr lang="en-US" sz="33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To provide general check-up services, minor treatment and community health education on a mobile basis.</a:t>
            </a:r>
            <a:endParaRPr sz="3300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196" name="Google Shape;196;p5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7" name="Google Shape;197;p5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198" name="Google Shape;198;p5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9" name="Google Shape;199;p5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00" name="Google Shape;200;p5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5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5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5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5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5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5"/>
          <p:cNvSpPr/>
          <p:nvPr/>
        </p:nvSpPr>
        <p:spPr>
          <a:xfrm>
            <a:off x="2226352" y="1671954"/>
            <a:ext cx="14015627" cy="7060372"/>
          </a:xfrm>
          <a:custGeom>
            <a:rect b="b" l="l" r="r" t="t"/>
            <a:pathLst>
              <a:path extrusionOk="0" h="7060372" w="14015627">
                <a:moveTo>
                  <a:pt x="0" y="0"/>
                </a:moveTo>
                <a:lnTo>
                  <a:pt x="14015627" y="0"/>
                </a:lnTo>
                <a:lnTo>
                  <a:pt x="14015627" y="7060372"/>
                </a:lnTo>
                <a:lnTo>
                  <a:pt x="0" y="706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5"/>
          <p:cNvSpPr/>
          <p:nvPr/>
        </p:nvSpPr>
        <p:spPr>
          <a:xfrm>
            <a:off x="14186840" y="2120399"/>
            <a:ext cx="3436779" cy="9715275"/>
          </a:xfrm>
          <a:custGeom>
            <a:rect b="b" l="l" r="r" t="t"/>
            <a:pathLst>
              <a:path extrusionOk="0" h="9715275" w="3436779">
                <a:moveTo>
                  <a:pt x="0" y="0"/>
                </a:moveTo>
                <a:lnTo>
                  <a:pt x="3436779" y="0"/>
                </a:lnTo>
                <a:lnTo>
                  <a:pt x="3436779" y="9715275"/>
                </a:lnTo>
                <a:lnTo>
                  <a:pt x="0" y="9715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5"/>
          <p:cNvSpPr txBox="1"/>
          <p:nvPr/>
        </p:nvSpPr>
        <p:spPr>
          <a:xfrm>
            <a:off x="3807388" y="4000060"/>
            <a:ext cx="10012800" cy="3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These Mobile Clinic Services are designed to serve the community using a single vehicle unit modified as a traveling clinic. </a:t>
            </a:r>
            <a:endParaRPr sz="3300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Each unit will be operated by one driver, one general practitioner (GP) and/or one nurse, supported by standard medical equipment and a simple electronic record-keeping system.</a:t>
            </a:r>
            <a:endParaRPr sz="3300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9" name="Google Shape;209;p5"/>
          <p:cNvSpPr txBox="1"/>
          <p:nvPr/>
        </p:nvSpPr>
        <p:spPr>
          <a:xfrm>
            <a:off x="3337187" y="2704826"/>
            <a:ext cx="116136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00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MOBILE CLINIC SERVICE PROFILE</a:t>
            </a:r>
            <a:endParaRPr/>
          </a:p>
        </p:txBody>
      </p:sp>
      <p:sp>
        <p:nvSpPr>
          <p:cNvPr id="210" name="Google Shape;210;p5"/>
          <p:cNvSpPr/>
          <p:nvPr/>
        </p:nvSpPr>
        <p:spPr>
          <a:xfrm flipH="1">
            <a:off x="2718000" y="1835123"/>
            <a:ext cx="1225545" cy="853286"/>
          </a:xfrm>
          <a:custGeom>
            <a:rect b="b" l="l" r="r" t="t"/>
            <a:pathLst>
              <a:path extrusionOk="0" h="853286" w="1225545">
                <a:moveTo>
                  <a:pt x="1225545" y="0"/>
                </a:moveTo>
                <a:lnTo>
                  <a:pt x="0" y="0"/>
                </a:lnTo>
                <a:lnTo>
                  <a:pt x="0" y="853286"/>
                </a:lnTo>
                <a:lnTo>
                  <a:pt x="1225545" y="853286"/>
                </a:lnTo>
                <a:lnTo>
                  <a:pt x="1225545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5"/>
          <p:cNvSpPr/>
          <p:nvPr/>
        </p:nvSpPr>
        <p:spPr>
          <a:xfrm rot="351621">
            <a:off x="12905016" y="7726511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5"/>
          <p:cNvSpPr/>
          <p:nvPr/>
        </p:nvSpPr>
        <p:spPr>
          <a:xfrm rot="-1083210">
            <a:off x="1033174" y="1964043"/>
            <a:ext cx="959909" cy="1177803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5"/>
          <p:cNvSpPr/>
          <p:nvPr/>
        </p:nvSpPr>
        <p:spPr>
          <a:xfrm rot="1620039">
            <a:off x="248392" y="3044483"/>
            <a:ext cx="1251814" cy="139477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5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5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5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222" name="Google Shape;222;p6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3" name="Google Shape;223;p6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224" name="Google Shape;224;p6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25" name="Google Shape;225;p6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26" name="Google Shape;226;p6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6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6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6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6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6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6"/>
          <p:cNvSpPr/>
          <p:nvPr/>
        </p:nvSpPr>
        <p:spPr>
          <a:xfrm>
            <a:off x="2226352" y="1671954"/>
            <a:ext cx="14015627" cy="7060372"/>
          </a:xfrm>
          <a:custGeom>
            <a:rect b="b" l="l" r="r" t="t"/>
            <a:pathLst>
              <a:path extrusionOk="0" h="7060372" w="14015627">
                <a:moveTo>
                  <a:pt x="0" y="0"/>
                </a:moveTo>
                <a:lnTo>
                  <a:pt x="14015627" y="0"/>
                </a:lnTo>
                <a:lnTo>
                  <a:pt x="14015627" y="7060372"/>
                </a:lnTo>
                <a:lnTo>
                  <a:pt x="0" y="706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6"/>
          <p:cNvSpPr/>
          <p:nvPr/>
        </p:nvSpPr>
        <p:spPr>
          <a:xfrm flipH="1">
            <a:off x="14064544" y="1615016"/>
            <a:ext cx="3485632" cy="10643152"/>
          </a:xfrm>
          <a:custGeom>
            <a:rect b="b" l="l" r="r" t="t"/>
            <a:pathLst>
              <a:path extrusionOk="0" h="10643152" w="3485632">
                <a:moveTo>
                  <a:pt x="3485632" y="0"/>
                </a:moveTo>
                <a:lnTo>
                  <a:pt x="0" y="0"/>
                </a:lnTo>
                <a:lnTo>
                  <a:pt x="0" y="10643152"/>
                </a:lnTo>
                <a:lnTo>
                  <a:pt x="3485632" y="10643152"/>
                </a:lnTo>
                <a:lnTo>
                  <a:pt x="3485632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6"/>
          <p:cNvSpPr/>
          <p:nvPr/>
        </p:nvSpPr>
        <p:spPr>
          <a:xfrm flipH="1">
            <a:off x="2718000" y="1835123"/>
            <a:ext cx="1225545" cy="853286"/>
          </a:xfrm>
          <a:custGeom>
            <a:rect b="b" l="l" r="r" t="t"/>
            <a:pathLst>
              <a:path extrusionOk="0" h="853286" w="1225545">
                <a:moveTo>
                  <a:pt x="1225545" y="0"/>
                </a:moveTo>
                <a:lnTo>
                  <a:pt x="0" y="0"/>
                </a:lnTo>
                <a:lnTo>
                  <a:pt x="0" y="853286"/>
                </a:lnTo>
                <a:lnTo>
                  <a:pt x="1225545" y="853286"/>
                </a:lnTo>
                <a:lnTo>
                  <a:pt x="1225545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5" name="Google Shape;235;p6"/>
          <p:cNvSpPr/>
          <p:nvPr/>
        </p:nvSpPr>
        <p:spPr>
          <a:xfrm rot="351621">
            <a:off x="12998849" y="7614068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6" name="Google Shape;236;p6"/>
          <p:cNvSpPr/>
          <p:nvPr/>
        </p:nvSpPr>
        <p:spPr>
          <a:xfrm rot="-1083210">
            <a:off x="1033174" y="1964043"/>
            <a:ext cx="959909" cy="1177803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7" name="Google Shape;237;p6"/>
          <p:cNvSpPr/>
          <p:nvPr/>
        </p:nvSpPr>
        <p:spPr>
          <a:xfrm rot="1620039">
            <a:off x="248392" y="3044483"/>
            <a:ext cx="1251814" cy="139477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8" name="Google Shape;238;p6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6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6"/>
          <p:cNvSpPr/>
          <p:nvPr/>
        </p:nvSpPr>
        <p:spPr>
          <a:xfrm flipH="1">
            <a:off x="636434" y="2154883"/>
            <a:ext cx="3179836" cy="9563418"/>
          </a:xfrm>
          <a:custGeom>
            <a:rect b="b" l="l" r="r" t="t"/>
            <a:pathLst>
              <a:path extrusionOk="0" h="9563418" w="3179836">
                <a:moveTo>
                  <a:pt x="3179836" y="0"/>
                </a:moveTo>
                <a:lnTo>
                  <a:pt x="0" y="0"/>
                </a:lnTo>
                <a:lnTo>
                  <a:pt x="0" y="9563418"/>
                </a:lnTo>
                <a:lnTo>
                  <a:pt x="3179836" y="9563418"/>
                </a:lnTo>
                <a:lnTo>
                  <a:pt x="3179836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6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6"/>
          <p:cNvSpPr txBox="1"/>
          <p:nvPr/>
        </p:nvSpPr>
        <p:spPr>
          <a:xfrm>
            <a:off x="3943550" y="3482810"/>
            <a:ext cx="11122800" cy="42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97934" lvl="1" marL="808568" marR="0" rtl="0" algn="l">
              <a:lnSpc>
                <a:spcPct val="108998"/>
              </a:lnSpc>
              <a:spcBef>
                <a:spcPts val="0"/>
              </a:spcBef>
              <a:spcAft>
                <a:spcPts val="0"/>
              </a:spcAft>
              <a:buClr>
                <a:srgbClr val="2A78B0"/>
              </a:buClr>
              <a:buSzPts val="3645"/>
              <a:buFont typeface="Nunito"/>
              <a:buAutoNum type="arabicPeriod"/>
            </a:pPr>
            <a:r>
              <a:rPr lang="en-US" sz="3645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The services are provided through a scheduled visit system to homes/villas.</a:t>
            </a:r>
            <a:endParaRPr sz="3645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97934" lvl="1" marL="808568" marR="0" rtl="0" algn="l">
              <a:lnSpc>
                <a:spcPct val="108998"/>
              </a:lnSpc>
              <a:spcBef>
                <a:spcPts val="0"/>
              </a:spcBef>
              <a:spcAft>
                <a:spcPts val="0"/>
              </a:spcAft>
              <a:buClr>
                <a:srgbClr val="2A78B0"/>
              </a:buClr>
              <a:buSzPts val="3645"/>
              <a:buFont typeface="Nunito"/>
              <a:buAutoNum type="arabicPeriod"/>
            </a:pPr>
            <a:r>
              <a:rPr lang="en-US" sz="3645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Operational hours: 5 working days per week (Monday-Friday).</a:t>
            </a:r>
            <a:endParaRPr sz="3645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97934" lvl="1" marL="808568" marR="0" rtl="0" algn="l">
              <a:lnSpc>
                <a:spcPct val="108998"/>
              </a:lnSpc>
              <a:spcBef>
                <a:spcPts val="0"/>
              </a:spcBef>
              <a:spcAft>
                <a:spcPts val="0"/>
              </a:spcAft>
              <a:buClr>
                <a:srgbClr val="2A78B0"/>
              </a:buClr>
              <a:buSzPts val="3645"/>
              <a:buFont typeface="Nunito"/>
              <a:buAutoNum type="arabicPeriod"/>
            </a:pPr>
            <a:r>
              <a:rPr lang="en-US" sz="3645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Types of services include: general check-ups, minor wound care, blood pressure measurement, blood sugar testing, and health education.</a:t>
            </a:r>
            <a:endParaRPr sz="1300"/>
          </a:p>
        </p:txBody>
      </p:sp>
      <p:sp>
        <p:nvSpPr>
          <p:cNvPr id="243" name="Google Shape;243;p6"/>
          <p:cNvSpPr txBox="1"/>
          <p:nvPr/>
        </p:nvSpPr>
        <p:spPr>
          <a:xfrm>
            <a:off x="3257355" y="2272003"/>
            <a:ext cx="121491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300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Operational Planning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249" name="Google Shape;249;p7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0" name="Google Shape;250;p7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251" name="Google Shape;251;p7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52" name="Google Shape;252;p7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53" name="Google Shape;253;p7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4" name="Google Shape;254;p7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7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7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7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7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7"/>
          <p:cNvSpPr/>
          <p:nvPr/>
        </p:nvSpPr>
        <p:spPr>
          <a:xfrm>
            <a:off x="2226352" y="1671954"/>
            <a:ext cx="14015627" cy="7060372"/>
          </a:xfrm>
          <a:custGeom>
            <a:rect b="b" l="l" r="r" t="t"/>
            <a:pathLst>
              <a:path extrusionOk="0" h="7060372" w="14015627">
                <a:moveTo>
                  <a:pt x="0" y="0"/>
                </a:moveTo>
                <a:lnTo>
                  <a:pt x="14015627" y="0"/>
                </a:lnTo>
                <a:lnTo>
                  <a:pt x="14015627" y="7060372"/>
                </a:lnTo>
                <a:lnTo>
                  <a:pt x="0" y="706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7"/>
          <p:cNvSpPr/>
          <p:nvPr/>
        </p:nvSpPr>
        <p:spPr>
          <a:xfrm>
            <a:off x="15030727" y="2216804"/>
            <a:ext cx="2893458" cy="9685216"/>
          </a:xfrm>
          <a:custGeom>
            <a:rect b="b" l="l" r="r" t="t"/>
            <a:pathLst>
              <a:path extrusionOk="0" h="9685216" w="2893458">
                <a:moveTo>
                  <a:pt x="0" y="0"/>
                </a:moveTo>
                <a:lnTo>
                  <a:pt x="2893459" y="0"/>
                </a:lnTo>
                <a:lnTo>
                  <a:pt x="2893459" y="9685217"/>
                </a:lnTo>
                <a:lnTo>
                  <a:pt x="0" y="9685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7"/>
          <p:cNvSpPr/>
          <p:nvPr/>
        </p:nvSpPr>
        <p:spPr>
          <a:xfrm flipH="1">
            <a:off x="2718000" y="1835123"/>
            <a:ext cx="1225545" cy="853286"/>
          </a:xfrm>
          <a:custGeom>
            <a:rect b="b" l="l" r="r" t="t"/>
            <a:pathLst>
              <a:path extrusionOk="0" h="853286" w="1225545">
                <a:moveTo>
                  <a:pt x="1225545" y="0"/>
                </a:moveTo>
                <a:lnTo>
                  <a:pt x="0" y="0"/>
                </a:lnTo>
                <a:lnTo>
                  <a:pt x="0" y="853286"/>
                </a:lnTo>
                <a:lnTo>
                  <a:pt x="1225545" y="853286"/>
                </a:lnTo>
                <a:lnTo>
                  <a:pt x="1225545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7"/>
          <p:cNvSpPr/>
          <p:nvPr/>
        </p:nvSpPr>
        <p:spPr>
          <a:xfrm rot="351621">
            <a:off x="12845340" y="7882029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7"/>
          <p:cNvSpPr/>
          <p:nvPr/>
        </p:nvSpPr>
        <p:spPr>
          <a:xfrm rot="-1083210">
            <a:off x="1033174" y="1964043"/>
            <a:ext cx="959909" cy="1177803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7"/>
          <p:cNvSpPr/>
          <p:nvPr/>
        </p:nvSpPr>
        <p:spPr>
          <a:xfrm rot="1620039">
            <a:off x="248392" y="3044483"/>
            <a:ext cx="1251814" cy="139477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7"/>
          <p:cNvSpPr/>
          <p:nvPr/>
        </p:nvSpPr>
        <p:spPr>
          <a:xfrm>
            <a:off x="0" y="2973304"/>
            <a:ext cx="4037912" cy="8801987"/>
          </a:xfrm>
          <a:custGeom>
            <a:rect b="b" l="l" r="r" t="t"/>
            <a:pathLst>
              <a:path extrusionOk="0" h="8801987" w="4037912">
                <a:moveTo>
                  <a:pt x="0" y="0"/>
                </a:moveTo>
                <a:lnTo>
                  <a:pt x="4037912" y="0"/>
                </a:lnTo>
                <a:lnTo>
                  <a:pt x="4037912" y="8801987"/>
                </a:lnTo>
                <a:lnTo>
                  <a:pt x="0" y="8801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7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7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7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7"/>
          <p:cNvSpPr txBox="1"/>
          <p:nvPr/>
        </p:nvSpPr>
        <p:spPr>
          <a:xfrm>
            <a:off x="4068075" y="4353068"/>
            <a:ext cx="10962600" cy="15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9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Based on initial planning, the required medical equipment and logistics for 1 (one) General Mobile Clinic unit, staffed by 1 doctor and 1 nurse, are listed in the attached table (Excel file).</a:t>
            </a:r>
            <a:endParaRPr sz="3100"/>
          </a:p>
        </p:txBody>
      </p:sp>
      <p:sp>
        <p:nvSpPr>
          <p:cNvPr id="270" name="Google Shape;270;p7"/>
          <p:cNvSpPr txBox="1"/>
          <p:nvPr/>
        </p:nvSpPr>
        <p:spPr>
          <a:xfrm>
            <a:off x="4095825" y="6024860"/>
            <a:ext cx="10849200" cy="15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9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The estimated total cost for equipment procurement is approximately IDR.25,000,000 – IDR.30,000,000, depending on the brand and specifications of the tools used.</a:t>
            </a:r>
            <a:endParaRPr sz="3100"/>
          </a:p>
        </p:txBody>
      </p:sp>
      <p:sp>
        <p:nvSpPr>
          <p:cNvPr id="271" name="Google Shape;271;p7"/>
          <p:cNvSpPr txBox="1"/>
          <p:nvPr/>
        </p:nvSpPr>
        <p:spPr>
          <a:xfrm>
            <a:off x="3719471" y="2313827"/>
            <a:ext cx="108492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EQUIPMENT LIST &amp; ESTIMATED INVESTMENT COST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277" name="Google Shape;277;p8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8" name="Google Shape;278;p8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279" name="Google Shape;279;p8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0" name="Google Shape;280;p8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81" name="Google Shape;281;p8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8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8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8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p8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8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p8"/>
          <p:cNvSpPr/>
          <p:nvPr/>
        </p:nvSpPr>
        <p:spPr>
          <a:xfrm>
            <a:off x="2226352" y="1671954"/>
            <a:ext cx="14015627" cy="7060372"/>
          </a:xfrm>
          <a:custGeom>
            <a:rect b="b" l="l" r="r" t="t"/>
            <a:pathLst>
              <a:path extrusionOk="0" h="7060372" w="14015627">
                <a:moveTo>
                  <a:pt x="0" y="0"/>
                </a:moveTo>
                <a:lnTo>
                  <a:pt x="14015627" y="0"/>
                </a:lnTo>
                <a:lnTo>
                  <a:pt x="14015627" y="7060372"/>
                </a:lnTo>
                <a:lnTo>
                  <a:pt x="0" y="706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8" name="Google Shape;288;p8"/>
          <p:cNvSpPr/>
          <p:nvPr/>
        </p:nvSpPr>
        <p:spPr>
          <a:xfrm>
            <a:off x="15009421" y="1671954"/>
            <a:ext cx="3238049" cy="9738494"/>
          </a:xfrm>
          <a:custGeom>
            <a:rect b="b" l="l" r="r" t="t"/>
            <a:pathLst>
              <a:path extrusionOk="0" h="9738494" w="3238049">
                <a:moveTo>
                  <a:pt x="0" y="0"/>
                </a:moveTo>
                <a:lnTo>
                  <a:pt x="3238049" y="0"/>
                </a:lnTo>
                <a:lnTo>
                  <a:pt x="3238049" y="9738494"/>
                </a:lnTo>
                <a:lnTo>
                  <a:pt x="0" y="9738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8"/>
          <p:cNvSpPr txBox="1"/>
          <p:nvPr/>
        </p:nvSpPr>
        <p:spPr>
          <a:xfrm>
            <a:off x="3690629" y="4009945"/>
            <a:ext cx="10906800" cy="3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Thus, we submit this proposal as an effort to support the improvement of direct and sustainable healthcare services.</a:t>
            </a:r>
            <a:endParaRPr sz="3200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We hope for the support and collaboration of various parties so that the Mobile Clinic program can run effectively and provide real benefits.</a:t>
            </a:r>
            <a:endParaRPr sz="3200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A78B0"/>
                </a:solidFill>
                <a:latin typeface="Nunito"/>
                <a:ea typeface="Nunito"/>
                <a:cs typeface="Nunito"/>
                <a:sym typeface="Nunito"/>
              </a:rPr>
              <a:t>Yours sincerely,</a:t>
            </a:r>
            <a:endParaRPr sz="3200">
              <a:solidFill>
                <a:srgbClr val="2A78B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0" name="Google Shape;290;p8"/>
          <p:cNvSpPr txBox="1"/>
          <p:nvPr/>
        </p:nvSpPr>
        <p:spPr>
          <a:xfrm>
            <a:off x="4308020" y="2547939"/>
            <a:ext cx="95121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CONCLUSION</a:t>
            </a:r>
            <a:endParaRPr/>
          </a:p>
        </p:txBody>
      </p:sp>
      <p:sp>
        <p:nvSpPr>
          <p:cNvPr id="291" name="Google Shape;291;p8"/>
          <p:cNvSpPr/>
          <p:nvPr/>
        </p:nvSpPr>
        <p:spPr>
          <a:xfrm flipH="1">
            <a:off x="2718000" y="1835123"/>
            <a:ext cx="1225545" cy="853286"/>
          </a:xfrm>
          <a:custGeom>
            <a:rect b="b" l="l" r="r" t="t"/>
            <a:pathLst>
              <a:path extrusionOk="0" h="853286" w="1225545">
                <a:moveTo>
                  <a:pt x="1225545" y="0"/>
                </a:moveTo>
                <a:lnTo>
                  <a:pt x="0" y="0"/>
                </a:lnTo>
                <a:lnTo>
                  <a:pt x="0" y="853286"/>
                </a:lnTo>
                <a:lnTo>
                  <a:pt x="1225545" y="853286"/>
                </a:lnTo>
                <a:lnTo>
                  <a:pt x="1225545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8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3" name="Google Shape;293;p8"/>
          <p:cNvSpPr/>
          <p:nvPr/>
        </p:nvSpPr>
        <p:spPr>
          <a:xfrm rot="-1083210">
            <a:off x="1033174" y="1964043"/>
            <a:ext cx="959909" cy="1177803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4" name="Google Shape;294;p8"/>
          <p:cNvSpPr/>
          <p:nvPr/>
        </p:nvSpPr>
        <p:spPr>
          <a:xfrm rot="1620039">
            <a:off x="248392" y="3044483"/>
            <a:ext cx="1251814" cy="139477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8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8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8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303" name="Google Shape;303;p9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04" name="Google Shape;304;p9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305" name="Google Shape;305;p9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6" name="Google Shape;306;p9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07" name="Google Shape;307;p9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8" name="Google Shape;308;p9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9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p9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9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9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" name="Google Shape;313;p9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4" name="Google Shape;314;p9"/>
          <p:cNvSpPr/>
          <p:nvPr/>
        </p:nvSpPr>
        <p:spPr>
          <a:xfrm>
            <a:off x="949422" y="1028700"/>
            <a:ext cx="16930447" cy="8528712"/>
          </a:xfrm>
          <a:custGeom>
            <a:rect b="b" l="l" r="r" t="t"/>
            <a:pathLst>
              <a:path extrusionOk="0" h="8528712" w="16930447">
                <a:moveTo>
                  <a:pt x="0" y="0"/>
                </a:moveTo>
                <a:lnTo>
                  <a:pt x="16930446" y="0"/>
                </a:lnTo>
                <a:lnTo>
                  <a:pt x="16930446" y="8528712"/>
                </a:lnTo>
                <a:lnTo>
                  <a:pt x="0" y="85287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5" name="Google Shape;315;p9"/>
          <p:cNvSpPr/>
          <p:nvPr/>
        </p:nvSpPr>
        <p:spPr>
          <a:xfrm>
            <a:off x="15214778" y="2120399"/>
            <a:ext cx="3213444" cy="10002940"/>
          </a:xfrm>
          <a:custGeom>
            <a:rect b="b" l="l" r="r" t="t"/>
            <a:pathLst>
              <a:path extrusionOk="0" h="10002940" w="3213444">
                <a:moveTo>
                  <a:pt x="0" y="0"/>
                </a:moveTo>
                <a:lnTo>
                  <a:pt x="3213445" y="0"/>
                </a:lnTo>
                <a:lnTo>
                  <a:pt x="3213445" y="10002940"/>
                </a:lnTo>
                <a:lnTo>
                  <a:pt x="0" y="10002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p9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7" name="Google Shape;317;p9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9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9" name="Google Shape;319;p9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320" name="Google Shape;320;p9"/>
          <p:cNvGraphicFramePr/>
          <p:nvPr/>
        </p:nvGraphicFramePr>
        <p:xfrm>
          <a:off x="1922663" y="3086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{9D4A4603-4DD5-4F3E-8729-AA2F5B7C7099}</a:tableStyleId>
              </a:tblPr>
              <a:tblGrid>
                <a:gridCol w="2011600"/>
                <a:gridCol w="2118600"/>
                <a:gridCol w="1402000"/>
                <a:gridCol w="1288600"/>
                <a:gridCol w="1719275"/>
                <a:gridCol w="2825600"/>
                <a:gridCol w="2295775"/>
              </a:tblGrid>
              <a:tr h="796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Equipment Name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Category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Quantity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Price</a:t>
                      </a: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Remarks/Description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Total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Stethoscope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General Examination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patient examination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79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Digital Sphygmomanometer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General Examination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blood pressure examination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Digital Thermometer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General Examination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body temperature examination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Pulse Oximeter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General Examination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oxygen saturation examination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1" name="Google Shape;321;p9"/>
          <p:cNvSpPr txBox="1"/>
          <p:nvPr/>
        </p:nvSpPr>
        <p:spPr>
          <a:xfrm>
            <a:off x="1922663" y="1756835"/>
            <a:ext cx="12400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MEDICAL EQUIPMENT LIST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327" name="Google Shape;327;p10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28" name="Google Shape;328;p10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329" name="Google Shape;329;p10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0" name="Google Shape;330;p10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31" name="Google Shape;331;p10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2" name="Google Shape;332;p10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10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p10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5" name="Google Shape;335;p10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10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p10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p10"/>
          <p:cNvSpPr/>
          <p:nvPr/>
        </p:nvSpPr>
        <p:spPr>
          <a:xfrm>
            <a:off x="949422" y="1028700"/>
            <a:ext cx="16930447" cy="8528712"/>
          </a:xfrm>
          <a:custGeom>
            <a:rect b="b" l="l" r="r" t="t"/>
            <a:pathLst>
              <a:path extrusionOk="0" h="8528712" w="16930447">
                <a:moveTo>
                  <a:pt x="0" y="0"/>
                </a:moveTo>
                <a:lnTo>
                  <a:pt x="16930446" y="0"/>
                </a:lnTo>
                <a:lnTo>
                  <a:pt x="16930446" y="8528712"/>
                </a:lnTo>
                <a:lnTo>
                  <a:pt x="0" y="85287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10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10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1" name="Google Shape;341;p10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2" name="Google Shape;342;p10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343" name="Google Shape;343;p10"/>
          <p:cNvGraphicFramePr/>
          <p:nvPr/>
        </p:nvGraphicFramePr>
        <p:xfrm>
          <a:off x="1513128" y="21261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{9D4A4603-4DD5-4F3E-8729-AA2F5B7C7099}</a:tableStyleId>
              </a:tblPr>
              <a:tblGrid>
                <a:gridCol w="2377775"/>
                <a:gridCol w="2118450"/>
                <a:gridCol w="1401900"/>
                <a:gridCol w="1288500"/>
                <a:gridCol w="1719150"/>
                <a:gridCol w="2654275"/>
                <a:gridCol w="2466750"/>
              </a:tblGrid>
              <a:tr h="79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Equipment Name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Category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Quantity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Price</a:t>
                      </a: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Remarks/Description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Total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Portable Examination Lamp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General Examination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Flexible LED Lamp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7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Portable Weighing Scale with Height Meter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General Examination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Weight/Height measurement tools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Wound Care Set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Basic Treatment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Set(s)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Tweezers, scissors, gauze, tray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Suturing Set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Basic Treatment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Set(s)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Simple minor surgery kit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Syringes (Various Sizes)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Basic Treatment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Syringes (3mL, 5mL, 10mL)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4" name="Google Shape;344;p10"/>
          <p:cNvSpPr/>
          <p:nvPr/>
        </p:nvSpPr>
        <p:spPr>
          <a:xfrm>
            <a:off x="15009421" y="1671954"/>
            <a:ext cx="3238049" cy="9738494"/>
          </a:xfrm>
          <a:custGeom>
            <a:rect b="b" l="l" r="r" t="t"/>
            <a:pathLst>
              <a:path extrusionOk="0" h="9738494" w="3238049">
                <a:moveTo>
                  <a:pt x="0" y="0"/>
                </a:moveTo>
                <a:lnTo>
                  <a:pt x="3238049" y="0"/>
                </a:lnTo>
                <a:lnTo>
                  <a:pt x="3238049" y="9738494"/>
                </a:lnTo>
                <a:lnTo>
                  <a:pt x="0" y="9738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350" name="Google Shape;350;p11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51" name="Google Shape;351;p11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352" name="Google Shape;352;p11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3" name="Google Shape;353;p11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54" name="Google Shape;354;p11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5" name="Google Shape;355;p11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6" name="Google Shape;356;p11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7" name="Google Shape;357;p11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8" name="Google Shape;358;p11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9" name="Google Shape;359;p11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11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p11"/>
          <p:cNvSpPr/>
          <p:nvPr/>
        </p:nvSpPr>
        <p:spPr>
          <a:xfrm>
            <a:off x="949422" y="1028700"/>
            <a:ext cx="16930447" cy="8528712"/>
          </a:xfrm>
          <a:custGeom>
            <a:rect b="b" l="l" r="r" t="t"/>
            <a:pathLst>
              <a:path extrusionOk="0" h="8528712" w="16930447">
                <a:moveTo>
                  <a:pt x="0" y="0"/>
                </a:moveTo>
                <a:lnTo>
                  <a:pt x="16930446" y="0"/>
                </a:lnTo>
                <a:lnTo>
                  <a:pt x="16930446" y="8528712"/>
                </a:lnTo>
                <a:lnTo>
                  <a:pt x="0" y="85287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p11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11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11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11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366" name="Google Shape;366;p11"/>
          <p:cNvGraphicFramePr/>
          <p:nvPr/>
        </p:nvGraphicFramePr>
        <p:xfrm>
          <a:off x="1513128" y="21261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{9D4A4603-4DD5-4F3E-8729-AA2F5B7C7099}</a:tableStyleId>
              </a:tblPr>
              <a:tblGrid>
                <a:gridCol w="2377775"/>
                <a:gridCol w="2118450"/>
                <a:gridCol w="1401900"/>
                <a:gridCol w="1288500"/>
                <a:gridCol w="1719150"/>
                <a:gridCol w="2643075"/>
                <a:gridCol w="2477950"/>
              </a:tblGrid>
              <a:tr h="795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Equipment Name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Category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Quantity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Price </a:t>
                      </a: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Remarks/Description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Total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IV Set with Needle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Basic Treatment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Set(s)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15.000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fluid therapy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7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Portable IV Stand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Basic Treatment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intravenous (IV) insertion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Small Oxygen Cylinder with Regulator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Basic Treatment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1.200.000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emergency needs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1.200.000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Manual Suction Device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Basic Treatment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suctioning patient fluids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Glucometer 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with Test </a:t>
                      </a: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Strips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Diagnostic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Set(s)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Blood glucose testing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7" name="Google Shape;367;p11"/>
          <p:cNvSpPr/>
          <p:nvPr/>
        </p:nvSpPr>
        <p:spPr>
          <a:xfrm>
            <a:off x="15539902" y="2126184"/>
            <a:ext cx="2893458" cy="9685216"/>
          </a:xfrm>
          <a:custGeom>
            <a:rect b="b" l="l" r="r" t="t"/>
            <a:pathLst>
              <a:path extrusionOk="0" h="9685216" w="2893458">
                <a:moveTo>
                  <a:pt x="0" y="0"/>
                </a:moveTo>
                <a:lnTo>
                  <a:pt x="2893459" y="0"/>
                </a:lnTo>
                <a:lnTo>
                  <a:pt x="2893459" y="9685216"/>
                </a:lnTo>
                <a:lnTo>
                  <a:pt x="0" y="96852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373" name="Google Shape;373;p12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74" name="Google Shape;374;p12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375" name="Google Shape;375;p12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76" name="Google Shape;376;p12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77" name="Google Shape;377;p12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8" name="Google Shape;378;p12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9" name="Google Shape;379;p12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0" name="Google Shape;380;p12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1" name="Google Shape;381;p12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2" name="Google Shape;382;p12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3" name="Google Shape;383;p12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4" name="Google Shape;384;p12"/>
          <p:cNvSpPr/>
          <p:nvPr/>
        </p:nvSpPr>
        <p:spPr>
          <a:xfrm>
            <a:off x="0" y="2985102"/>
            <a:ext cx="4037912" cy="8801987"/>
          </a:xfrm>
          <a:custGeom>
            <a:rect b="b" l="l" r="r" t="t"/>
            <a:pathLst>
              <a:path extrusionOk="0" h="8801987" w="4037912">
                <a:moveTo>
                  <a:pt x="0" y="0"/>
                </a:moveTo>
                <a:lnTo>
                  <a:pt x="4037912" y="0"/>
                </a:lnTo>
                <a:lnTo>
                  <a:pt x="4037912" y="8801987"/>
                </a:lnTo>
                <a:lnTo>
                  <a:pt x="0" y="8801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5" name="Google Shape;385;p12"/>
          <p:cNvSpPr/>
          <p:nvPr/>
        </p:nvSpPr>
        <p:spPr>
          <a:xfrm>
            <a:off x="1513128" y="1063491"/>
            <a:ext cx="16930447" cy="8528712"/>
          </a:xfrm>
          <a:custGeom>
            <a:rect b="b" l="l" r="r" t="t"/>
            <a:pathLst>
              <a:path extrusionOk="0" h="8528712" w="16930447">
                <a:moveTo>
                  <a:pt x="0" y="0"/>
                </a:moveTo>
                <a:lnTo>
                  <a:pt x="16930447" y="0"/>
                </a:lnTo>
                <a:lnTo>
                  <a:pt x="16930447" y="8528713"/>
                </a:lnTo>
                <a:lnTo>
                  <a:pt x="0" y="8528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6" name="Google Shape;386;p12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7" name="Google Shape;387;p12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8" name="Google Shape;388;p12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p12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390" name="Google Shape;390;p12"/>
          <p:cNvGraphicFramePr/>
          <p:nvPr/>
        </p:nvGraphicFramePr>
        <p:xfrm>
          <a:off x="2287707" y="21203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{9D4A4603-4DD5-4F3E-8729-AA2F5B7C7099}</a:tableStyleId>
              </a:tblPr>
              <a:tblGrid>
                <a:gridCol w="2377950"/>
                <a:gridCol w="2118625"/>
                <a:gridCol w="1402000"/>
                <a:gridCol w="1288600"/>
                <a:gridCol w="1719300"/>
                <a:gridCol w="2603525"/>
                <a:gridCol w="2107500"/>
              </a:tblGrid>
              <a:tr h="795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Equipment Name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Category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Quantity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Price </a:t>
                      </a: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Remarks/Description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Total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Urine Test </a:t>
                      </a: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(Urine Strip)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Diagnosti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Strip(s)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Simple urine test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78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Pregnancy Test</a:t>
                      </a: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(HCG Test Pack)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Diagnosti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Pack(s)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Rapid pregnancy test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Rapid Test Kit (Malaria / COVID)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Diagnosti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Pack(s)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Optional as needed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Portable 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Autoclave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Sterilization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2.500.000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sterilization of 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instruments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2.500.000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isinfectant and Antiseptic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Sterili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zation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ottle(s)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cleaning 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instruments 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and hands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396" name="Google Shape;396;p13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97" name="Google Shape;397;p13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398" name="Google Shape;398;p13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99" name="Google Shape;399;p13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00" name="Google Shape;400;p13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1" name="Google Shape;401;p13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2" name="Google Shape;402;p13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3" name="Google Shape;403;p13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4" name="Google Shape;404;p13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5" name="Google Shape;405;p13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6" name="Google Shape;406;p13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7" name="Google Shape;407;p13"/>
          <p:cNvSpPr/>
          <p:nvPr/>
        </p:nvSpPr>
        <p:spPr>
          <a:xfrm>
            <a:off x="678777" y="1076381"/>
            <a:ext cx="16930447" cy="8528712"/>
          </a:xfrm>
          <a:custGeom>
            <a:rect b="b" l="l" r="r" t="t"/>
            <a:pathLst>
              <a:path extrusionOk="0" h="8528712" w="16930447">
                <a:moveTo>
                  <a:pt x="0" y="0"/>
                </a:moveTo>
                <a:lnTo>
                  <a:pt x="16930446" y="0"/>
                </a:lnTo>
                <a:lnTo>
                  <a:pt x="16930446" y="8528713"/>
                </a:lnTo>
                <a:lnTo>
                  <a:pt x="0" y="8528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8" name="Google Shape;408;p13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9" name="Google Shape;409;p13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0" name="Google Shape;410;p13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1" name="Google Shape;411;p13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412" name="Google Shape;412;p13"/>
          <p:cNvGraphicFramePr/>
          <p:nvPr/>
        </p:nvGraphicFramePr>
        <p:xfrm>
          <a:off x="1513128" y="21203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{9D4A4603-4DD5-4F3E-8729-AA2F5B7C7099}</a:tableStyleId>
              </a:tblPr>
              <a:tblGrid>
                <a:gridCol w="2377950"/>
                <a:gridCol w="2118625"/>
                <a:gridCol w="1402000"/>
                <a:gridCol w="1288600"/>
                <a:gridCol w="1719300"/>
                <a:gridCol w="2647825"/>
                <a:gridCol w="2063200"/>
              </a:tblGrid>
              <a:tr h="795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Equipment Name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Category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Quantity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Price </a:t>
                      </a: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Remarks/Description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Total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Medical Gloves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Sterilization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Box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(es)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Disposable Gloves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78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Medical Masks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Sterilization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Box(es)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medical staff protection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Safety Box 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Sharp Waste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Sterilization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syringe and needle waste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Portable Medical Kit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carrying medicines and small medical instruments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Cool Box 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Vaccines/Medicines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To maintain vaccine temperature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13" name="Google Shape;413;p13"/>
          <p:cNvSpPr/>
          <p:nvPr/>
        </p:nvSpPr>
        <p:spPr>
          <a:xfrm>
            <a:off x="15584109" y="1944479"/>
            <a:ext cx="2900853" cy="10002940"/>
          </a:xfrm>
          <a:custGeom>
            <a:rect b="b" l="l" r="r" t="t"/>
            <a:pathLst>
              <a:path extrusionOk="0" h="10002940" w="2900853">
                <a:moveTo>
                  <a:pt x="0" y="0"/>
                </a:moveTo>
                <a:lnTo>
                  <a:pt x="2900853" y="0"/>
                </a:lnTo>
                <a:lnTo>
                  <a:pt x="2900853" y="10002940"/>
                </a:lnTo>
                <a:lnTo>
                  <a:pt x="0" y="10002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419" name="Google Shape;419;p14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20" name="Google Shape;420;p14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421" name="Google Shape;421;p14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22" name="Google Shape;422;p14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23" name="Google Shape;423;p14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4" name="Google Shape;424;p14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5" name="Google Shape;425;p14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6" name="Google Shape;426;p14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7" name="Google Shape;427;p14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8" name="Google Shape;428;p14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9" name="Google Shape;429;p14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0" name="Google Shape;430;p14"/>
          <p:cNvSpPr/>
          <p:nvPr/>
        </p:nvSpPr>
        <p:spPr>
          <a:xfrm>
            <a:off x="678777" y="1076381"/>
            <a:ext cx="16930447" cy="8528712"/>
          </a:xfrm>
          <a:custGeom>
            <a:rect b="b" l="l" r="r" t="t"/>
            <a:pathLst>
              <a:path extrusionOk="0" h="8528712" w="16930447">
                <a:moveTo>
                  <a:pt x="0" y="0"/>
                </a:moveTo>
                <a:lnTo>
                  <a:pt x="16930446" y="0"/>
                </a:lnTo>
                <a:lnTo>
                  <a:pt x="16930446" y="8528713"/>
                </a:lnTo>
                <a:lnTo>
                  <a:pt x="0" y="8528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1" name="Google Shape;431;p14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2" name="Google Shape;432;p14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3" name="Google Shape;433;p14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4" name="Google Shape;434;p14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435" name="Google Shape;435;p14"/>
          <p:cNvGraphicFramePr/>
          <p:nvPr/>
        </p:nvGraphicFramePr>
        <p:xfrm>
          <a:off x="1513128" y="21203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{9D4A4603-4DD5-4F3E-8729-AA2F5B7C7099}</a:tableStyleId>
              </a:tblPr>
              <a:tblGrid>
                <a:gridCol w="2377950"/>
                <a:gridCol w="2118625"/>
                <a:gridCol w="1402000"/>
                <a:gridCol w="1288600"/>
                <a:gridCol w="1719300"/>
                <a:gridCol w="2692125"/>
                <a:gridCol w="2018900"/>
              </a:tblGrid>
              <a:tr h="795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Equipment Name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Category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Quantity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Price </a:t>
                      </a: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Remarks/Description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Total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Foldable Examination Bed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1.200.000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patient examination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1.200.000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78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Foldable Chair for Medical Staff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medical staff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Portable Generator (Inverter Type)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2.500.000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As an emergency power source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2.500.000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Full Set First Aid Kit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Set(s)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Fully equipped for emergency situations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Adult and Pediatric Resuscitation Bag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350.000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manual resuscitation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36" name="Google Shape;436;p14"/>
          <p:cNvSpPr/>
          <p:nvPr/>
        </p:nvSpPr>
        <p:spPr>
          <a:xfrm>
            <a:off x="15214778" y="1904016"/>
            <a:ext cx="3051223" cy="9461157"/>
          </a:xfrm>
          <a:custGeom>
            <a:rect b="b" l="l" r="r" t="t"/>
            <a:pathLst>
              <a:path extrusionOk="0" h="9461157" w="3051223">
                <a:moveTo>
                  <a:pt x="0" y="0"/>
                </a:moveTo>
                <a:lnTo>
                  <a:pt x="3051223" y="0"/>
                </a:lnTo>
                <a:lnTo>
                  <a:pt x="3051223" y="9461156"/>
                </a:lnTo>
                <a:lnTo>
                  <a:pt x="0" y="94611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442" name="Google Shape;442;p15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43" name="Google Shape;443;p15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444" name="Google Shape;444;p15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45" name="Google Shape;445;p15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46" name="Google Shape;446;p15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7" name="Google Shape;447;p15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8" name="Google Shape;448;p15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9" name="Google Shape;449;p15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0" name="Google Shape;450;p15"/>
          <p:cNvSpPr/>
          <p:nvPr/>
        </p:nvSpPr>
        <p:spPr>
          <a:xfrm>
            <a:off x="17089059" y="6071722"/>
            <a:ext cx="1656268" cy="3533372"/>
          </a:xfrm>
          <a:custGeom>
            <a:rect b="b" l="l" r="r" t="t"/>
            <a:pathLst>
              <a:path extrusionOk="0" h="3533372" w="1656268">
                <a:moveTo>
                  <a:pt x="0" y="0"/>
                </a:moveTo>
                <a:lnTo>
                  <a:pt x="1656268" y="0"/>
                </a:lnTo>
                <a:lnTo>
                  <a:pt x="1656268" y="3533372"/>
                </a:lnTo>
                <a:lnTo>
                  <a:pt x="0" y="353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1" name="Google Shape;451;p15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2" name="Google Shape;452;p15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3" name="Google Shape;453;p15"/>
          <p:cNvSpPr/>
          <p:nvPr/>
        </p:nvSpPr>
        <p:spPr>
          <a:xfrm>
            <a:off x="665700" y="1246160"/>
            <a:ext cx="17347518" cy="8738812"/>
          </a:xfrm>
          <a:custGeom>
            <a:rect b="b" l="l" r="r" t="t"/>
            <a:pathLst>
              <a:path extrusionOk="0" h="8738812" w="17347518">
                <a:moveTo>
                  <a:pt x="0" y="0"/>
                </a:moveTo>
                <a:lnTo>
                  <a:pt x="17347518" y="0"/>
                </a:lnTo>
                <a:lnTo>
                  <a:pt x="17347518" y="8738812"/>
                </a:lnTo>
                <a:lnTo>
                  <a:pt x="0" y="8738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4" name="Google Shape;454;p15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5" name="Google Shape;455;p15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6" name="Google Shape;456;p15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7" name="Google Shape;457;p15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458" name="Google Shape;458;p15"/>
          <p:cNvGraphicFramePr/>
          <p:nvPr/>
        </p:nvGraphicFramePr>
        <p:xfrm>
          <a:off x="1513128" y="21203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{9D4A4603-4DD5-4F3E-8729-AA2F5B7C7099}</a:tableStyleId>
              </a:tblPr>
              <a:tblGrid>
                <a:gridCol w="2377950"/>
                <a:gridCol w="2118625"/>
                <a:gridCol w="1402000"/>
                <a:gridCol w="1288600"/>
                <a:gridCol w="1719300"/>
                <a:gridCol w="2647825"/>
                <a:gridCol w="2063200"/>
              </a:tblGrid>
              <a:tr h="800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Equipment Name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Category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Quantity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Price </a:t>
                      </a: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Remarks/Description</a:t>
                      </a:r>
                      <a:endParaRPr b="1"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Total (Rp)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8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AED (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Automated External Defibrillator</a:t>
                      </a: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8.000.000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sudden cardiac arrest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8.000.000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8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Portable Privacy Screen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Logisti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For patient privacy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59" name="Google Shape;459;p15"/>
          <p:cNvSpPr/>
          <p:nvPr/>
        </p:nvSpPr>
        <p:spPr>
          <a:xfrm>
            <a:off x="15130651" y="1717459"/>
            <a:ext cx="3238049" cy="9738494"/>
          </a:xfrm>
          <a:custGeom>
            <a:rect b="b" l="l" r="r" t="t"/>
            <a:pathLst>
              <a:path extrusionOk="0" h="9738494" w="3238049">
                <a:moveTo>
                  <a:pt x="0" y="0"/>
                </a:moveTo>
                <a:lnTo>
                  <a:pt x="3238050" y="0"/>
                </a:lnTo>
                <a:lnTo>
                  <a:pt x="3238050" y="9738494"/>
                </a:lnTo>
                <a:lnTo>
                  <a:pt x="0" y="9738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460" name="Google Shape;460;p15"/>
          <p:cNvGraphicFramePr/>
          <p:nvPr/>
        </p:nvGraphicFramePr>
        <p:xfrm>
          <a:off x="1513128" y="62824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{9D4A4603-4DD5-4F3E-8729-AA2F5B7C7099}</a:tableStyleId>
              </a:tblPr>
              <a:tblGrid>
                <a:gridCol w="1726100"/>
                <a:gridCol w="1685375"/>
                <a:gridCol w="792400"/>
                <a:gridCol w="1139550"/>
                <a:gridCol w="1843750"/>
                <a:gridCol w="1998150"/>
                <a:gridCol w="4116550"/>
              </a:tblGrid>
              <a:tr h="1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Car </a:t>
                      </a: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(Hi-Ace + New Avanza)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Vehicle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Unit(s)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600.000.000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250.000.000</a:t>
                      </a:r>
                      <a:endParaRPr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Transportasi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850.000.000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Operational Costs for Paramedics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Opera</a:t>
                      </a:r>
                      <a:r>
                        <a:rPr lang="en-US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tional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30.000.000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30.000.000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61" name="Google Shape;461;p15"/>
          <p:cNvSpPr txBox="1"/>
          <p:nvPr/>
        </p:nvSpPr>
        <p:spPr>
          <a:xfrm>
            <a:off x="1513124" y="5678740"/>
            <a:ext cx="123018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0" u="none" cap="none" strike="noStrike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Perkiraan Total biaya Pengadaan alat:</a:t>
            </a:r>
            <a:r>
              <a:rPr lang="en-US"/>
              <a:t> </a:t>
            </a:r>
            <a:r>
              <a:rPr b="0" i="0" lang="en-US" sz="3100" u="none" cap="none" strike="noStrike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Rp. 23.530.000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4" l="0" r="0" t="-1295"/>
            </a:stretch>
          </a:blipFill>
          <a:ln>
            <a:noFill/>
          </a:ln>
        </p:spPr>
      </p:sp>
      <p:sp>
        <p:nvSpPr>
          <p:cNvPr id="467" name="Google Shape;467;p16"/>
          <p:cNvSpPr/>
          <p:nvPr/>
        </p:nvSpPr>
        <p:spPr>
          <a:xfrm>
            <a:off x="4846142" y="3559022"/>
            <a:ext cx="8595717" cy="5268458"/>
          </a:xfrm>
          <a:custGeom>
            <a:rect b="b" l="l" r="r" t="t"/>
            <a:pathLst>
              <a:path extrusionOk="0" h="5268458" w="8595717">
                <a:moveTo>
                  <a:pt x="0" y="0"/>
                </a:moveTo>
                <a:lnTo>
                  <a:pt x="8595716" y="0"/>
                </a:lnTo>
                <a:lnTo>
                  <a:pt x="8595716" y="5268458"/>
                </a:lnTo>
                <a:lnTo>
                  <a:pt x="0" y="5268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68" name="Google Shape;468;p16"/>
          <p:cNvGrpSpPr/>
          <p:nvPr/>
        </p:nvGrpSpPr>
        <p:grpSpPr>
          <a:xfrm>
            <a:off x="3807388" y="881973"/>
            <a:ext cx="2252996" cy="1670972"/>
            <a:chOff x="0" y="0"/>
            <a:chExt cx="3003995" cy="2227963"/>
          </a:xfrm>
        </p:grpSpPr>
        <p:sp>
          <p:nvSpPr>
            <p:cNvPr id="469" name="Google Shape;469;p16"/>
            <p:cNvSpPr/>
            <p:nvPr/>
          </p:nvSpPr>
          <p:spPr>
            <a:xfrm flipH="1">
              <a:off x="0" y="0"/>
              <a:ext cx="3003995" cy="2227963"/>
            </a:xfrm>
            <a:custGeom>
              <a:rect b="b" l="l" r="r" t="t"/>
              <a:pathLst>
                <a:path extrusionOk="0" h="2227963" w="3003995">
                  <a:moveTo>
                    <a:pt x="3003995" y="0"/>
                  </a:moveTo>
                  <a:lnTo>
                    <a:pt x="0" y="0"/>
                  </a:lnTo>
                  <a:lnTo>
                    <a:pt x="0" y="2227963"/>
                  </a:lnTo>
                  <a:lnTo>
                    <a:pt x="3003995" y="2227963"/>
                  </a:lnTo>
                  <a:lnTo>
                    <a:pt x="300399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70" name="Google Shape;470;p16"/>
            <p:cNvSpPr/>
            <p:nvPr/>
          </p:nvSpPr>
          <p:spPr>
            <a:xfrm>
              <a:off x="778147" y="1020341"/>
              <a:ext cx="1447701" cy="884907"/>
            </a:xfrm>
            <a:custGeom>
              <a:rect b="b" l="l" r="r" t="t"/>
              <a:pathLst>
                <a:path extrusionOk="0" h="884907" w="1447701">
                  <a:moveTo>
                    <a:pt x="0" y="0"/>
                  </a:moveTo>
                  <a:lnTo>
                    <a:pt x="1447701" y="0"/>
                  </a:lnTo>
                  <a:lnTo>
                    <a:pt x="1447701" y="884907"/>
                  </a:lnTo>
                  <a:lnTo>
                    <a:pt x="0" y="884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71" name="Google Shape;471;p16"/>
          <p:cNvSpPr/>
          <p:nvPr/>
        </p:nvSpPr>
        <p:spPr>
          <a:xfrm>
            <a:off x="11944952" y="-744640"/>
            <a:ext cx="1659809" cy="1626613"/>
          </a:xfrm>
          <a:custGeom>
            <a:rect b="b" l="l" r="r" t="t"/>
            <a:pathLst>
              <a:path extrusionOk="0" h="1626613" w="1659809">
                <a:moveTo>
                  <a:pt x="0" y="0"/>
                </a:moveTo>
                <a:lnTo>
                  <a:pt x="1659809" y="0"/>
                </a:lnTo>
                <a:lnTo>
                  <a:pt x="1659809" y="1626613"/>
                </a:lnTo>
                <a:lnTo>
                  <a:pt x="0" y="162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2" name="Google Shape;472;p16"/>
          <p:cNvSpPr/>
          <p:nvPr/>
        </p:nvSpPr>
        <p:spPr>
          <a:xfrm flipH="1">
            <a:off x="8480998" y="992945"/>
            <a:ext cx="1701817" cy="1127454"/>
          </a:xfrm>
          <a:custGeom>
            <a:rect b="b" l="l" r="r" t="t"/>
            <a:pathLst>
              <a:path extrusionOk="0" h="1127454" w="1701817">
                <a:moveTo>
                  <a:pt x="1701817" y="0"/>
                </a:moveTo>
                <a:lnTo>
                  <a:pt x="0" y="0"/>
                </a:lnTo>
                <a:lnTo>
                  <a:pt x="0" y="1127454"/>
                </a:lnTo>
                <a:lnTo>
                  <a:pt x="1701817" y="1127454"/>
                </a:lnTo>
                <a:lnTo>
                  <a:pt x="1701817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3" name="Google Shape;473;p16"/>
          <p:cNvSpPr/>
          <p:nvPr/>
        </p:nvSpPr>
        <p:spPr>
          <a:xfrm flipH="1">
            <a:off x="15905230" y="5738275"/>
            <a:ext cx="2708140" cy="3598858"/>
          </a:xfrm>
          <a:custGeom>
            <a:rect b="b" l="l" r="r" t="t"/>
            <a:pathLst>
              <a:path extrusionOk="0" h="3598858" w="2708140">
                <a:moveTo>
                  <a:pt x="2708140" y="0"/>
                </a:moveTo>
                <a:lnTo>
                  <a:pt x="0" y="0"/>
                </a:lnTo>
                <a:lnTo>
                  <a:pt x="0" y="3598858"/>
                </a:lnTo>
                <a:lnTo>
                  <a:pt x="2708140" y="3598858"/>
                </a:lnTo>
                <a:lnTo>
                  <a:pt x="270814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4" name="Google Shape;474;p16"/>
          <p:cNvSpPr/>
          <p:nvPr/>
        </p:nvSpPr>
        <p:spPr>
          <a:xfrm>
            <a:off x="13288350" y="4584094"/>
            <a:ext cx="4591519" cy="5972707"/>
          </a:xfrm>
          <a:custGeom>
            <a:rect b="b" l="l" r="r" t="t"/>
            <a:pathLst>
              <a:path extrusionOk="0" h="5972707" w="4591519">
                <a:moveTo>
                  <a:pt x="0" y="0"/>
                </a:moveTo>
                <a:lnTo>
                  <a:pt x="4591518" y="0"/>
                </a:lnTo>
                <a:lnTo>
                  <a:pt x="4591518" y="5972707"/>
                </a:lnTo>
                <a:lnTo>
                  <a:pt x="0" y="597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5" name="Google Shape;475;p16"/>
          <p:cNvSpPr/>
          <p:nvPr/>
        </p:nvSpPr>
        <p:spPr>
          <a:xfrm flipH="1">
            <a:off x="-1846765" y="5046141"/>
            <a:ext cx="8574537" cy="4276551"/>
          </a:xfrm>
          <a:custGeom>
            <a:rect b="b" l="l" r="r" t="t"/>
            <a:pathLst>
              <a:path extrusionOk="0" h="4276551" w="8574537">
                <a:moveTo>
                  <a:pt x="8574537" y="0"/>
                </a:moveTo>
                <a:lnTo>
                  <a:pt x="0" y="0"/>
                </a:lnTo>
                <a:lnTo>
                  <a:pt x="0" y="4276551"/>
                </a:lnTo>
                <a:lnTo>
                  <a:pt x="8574537" y="4276551"/>
                </a:lnTo>
                <a:lnTo>
                  <a:pt x="8574537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6" name="Google Shape;476;p16"/>
          <p:cNvSpPr/>
          <p:nvPr/>
        </p:nvSpPr>
        <p:spPr>
          <a:xfrm>
            <a:off x="14064544" y="2552945"/>
            <a:ext cx="2300469" cy="1483802"/>
          </a:xfrm>
          <a:custGeom>
            <a:rect b="b" l="l" r="r" t="t"/>
            <a:pathLst>
              <a:path extrusionOk="0" h="1483802" w="2300469">
                <a:moveTo>
                  <a:pt x="0" y="0"/>
                </a:moveTo>
                <a:lnTo>
                  <a:pt x="2300469" y="0"/>
                </a:lnTo>
                <a:lnTo>
                  <a:pt x="2300469" y="1483802"/>
                </a:lnTo>
                <a:lnTo>
                  <a:pt x="0" y="1483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7" name="Google Shape;477;p16"/>
          <p:cNvSpPr/>
          <p:nvPr/>
        </p:nvSpPr>
        <p:spPr>
          <a:xfrm>
            <a:off x="2226352" y="1671954"/>
            <a:ext cx="14015627" cy="7060372"/>
          </a:xfrm>
          <a:custGeom>
            <a:rect b="b" l="l" r="r" t="t"/>
            <a:pathLst>
              <a:path extrusionOk="0" h="7060372" w="14015627">
                <a:moveTo>
                  <a:pt x="0" y="0"/>
                </a:moveTo>
                <a:lnTo>
                  <a:pt x="14015627" y="0"/>
                </a:lnTo>
                <a:lnTo>
                  <a:pt x="14015627" y="7060372"/>
                </a:lnTo>
                <a:lnTo>
                  <a:pt x="0" y="706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8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8" name="Google Shape;478;p16"/>
          <p:cNvSpPr/>
          <p:nvPr/>
        </p:nvSpPr>
        <p:spPr>
          <a:xfrm>
            <a:off x="13735607" y="1717459"/>
            <a:ext cx="3697004" cy="10414097"/>
          </a:xfrm>
          <a:custGeom>
            <a:rect b="b" l="l" r="r" t="t"/>
            <a:pathLst>
              <a:path extrusionOk="0" h="10414097" w="3697004">
                <a:moveTo>
                  <a:pt x="0" y="0"/>
                </a:moveTo>
                <a:lnTo>
                  <a:pt x="3697004" y="0"/>
                </a:lnTo>
                <a:lnTo>
                  <a:pt x="3697004" y="10414096"/>
                </a:lnTo>
                <a:lnTo>
                  <a:pt x="0" y="104140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9" name="Google Shape;479;p16"/>
          <p:cNvSpPr txBox="1"/>
          <p:nvPr/>
        </p:nvSpPr>
        <p:spPr>
          <a:xfrm>
            <a:off x="4546682" y="3653881"/>
            <a:ext cx="8977052" cy="3502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446" u="none" cap="none" strike="noStrike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THANK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446" u="none" cap="none" strike="noStrike">
                <a:solidFill>
                  <a:srgbClr val="2A78B0"/>
                </a:solidFill>
                <a:latin typeface="Lilita One"/>
                <a:ea typeface="Lilita One"/>
                <a:cs typeface="Lilita One"/>
                <a:sym typeface="Lilita One"/>
              </a:rPr>
              <a:t>YOU</a:t>
            </a:r>
            <a:endParaRPr/>
          </a:p>
        </p:txBody>
      </p:sp>
      <p:sp>
        <p:nvSpPr>
          <p:cNvPr id="480" name="Google Shape;480;p16"/>
          <p:cNvSpPr/>
          <p:nvPr/>
        </p:nvSpPr>
        <p:spPr>
          <a:xfrm flipH="1">
            <a:off x="2718000" y="1835123"/>
            <a:ext cx="1225545" cy="853286"/>
          </a:xfrm>
          <a:custGeom>
            <a:rect b="b" l="l" r="r" t="t"/>
            <a:pathLst>
              <a:path extrusionOk="0" h="853286" w="1225545">
                <a:moveTo>
                  <a:pt x="1225545" y="0"/>
                </a:moveTo>
                <a:lnTo>
                  <a:pt x="0" y="0"/>
                </a:lnTo>
                <a:lnTo>
                  <a:pt x="0" y="853286"/>
                </a:lnTo>
                <a:lnTo>
                  <a:pt x="1225545" y="853286"/>
                </a:lnTo>
                <a:lnTo>
                  <a:pt x="1225545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1" name="Google Shape;481;p16"/>
          <p:cNvSpPr/>
          <p:nvPr/>
        </p:nvSpPr>
        <p:spPr>
          <a:xfrm rot="351621">
            <a:off x="12567021" y="7429716"/>
            <a:ext cx="886019" cy="616891"/>
          </a:xfrm>
          <a:custGeom>
            <a:rect b="b" l="l" r="r" t="t"/>
            <a:pathLst>
              <a:path extrusionOk="0" h="616891" w="886019">
                <a:moveTo>
                  <a:pt x="0" y="0"/>
                </a:moveTo>
                <a:lnTo>
                  <a:pt x="886019" y="0"/>
                </a:lnTo>
                <a:lnTo>
                  <a:pt x="886019" y="616891"/>
                </a:lnTo>
                <a:lnTo>
                  <a:pt x="0" y="61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2" name="Google Shape;482;p16"/>
          <p:cNvSpPr/>
          <p:nvPr/>
        </p:nvSpPr>
        <p:spPr>
          <a:xfrm rot="-1083210">
            <a:off x="1033174" y="1964043"/>
            <a:ext cx="959909" cy="1177803"/>
          </a:xfrm>
          <a:custGeom>
            <a:rect b="b" l="l" r="r" t="t"/>
            <a:pathLst>
              <a:path extrusionOk="0" h="1177803" w="959909">
                <a:moveTo>
                  <a:pt x="0" y="0"/>
                </a:moveTo>
                <a:lnTo>
                  <a:pt x="959909" y="0"/>
                </a:lnTo>
                <a:lnTo>
                  <a:pt x="959909" y="1177803"/>
                </a:lnTo>
                <a:lnTo>
                  <a:pt x="0" y="117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3" name="Google Shape;483;p16"/>
          <p:cNvSpPr/>
          <p:nvPr/>
        </p:nvSpPr>
        <p:spPr>
          <a:xfrm rot="1620039">
            <a:off x="248392" y="3044483"/>
            <a:ext cx="1251814" cy="1394779"/>
          </a:xfrm>
          <a:custGeom>
            <a:rect b="b" l="l" r="r" t="t"/>
            <a:pathLst>
              <a:path extrusionOk="0" h="1394779" w="1251814">
                <a:moveTo>
                  <a:pt x="0" y="0"/>
                </a:moveTo>
                <a:lnTo>
                  <a:pt x="1251815" y="0"/>
                </a:lnTo>
                <a:lnTo>
                  <a:pt x="1251815" y="1394780"/>
                </a:lnTo>
                <a:lnTo>
                  <a:pt x="0" y="1394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4" name="Google Shape;484;p16"/>
          <p:cNvSpPr/>
          <p:nvPr/>
        </p:nvSpPr>
        <p:spPr>
          <a:xfrm>
            <a:off x="-989718" y="77841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0" y="0"/>
                </a:moveTo>
                <a:lnTo>
                  <a:pt x="2502846" y="0"/>
                </a:lnTo>
                <a:lnTo>
                  <a:pt x="2502846" y="2502846"/>
                </a:lnTo>
                <a:lnTo>
                  <a:pt x="0" y="2502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5" name="Google Shape;485;p16"/>
          <p:cNvSpPr/>
          <p:nvPr/>
        </p:nvSpPr>
        <p:spPr>
          <a:xfrm flipH="1">
            <a:off x="16628445" y="7936554"/>
            <a:ext cx="2502846" cy="2502846"/>
          </a:xfrm>
          <a:custGeom>
            <a:rect b="b" l="l" r="r" t="t"/>
            <a:pathLst>
              <a:path extrusionOk="0" h="2502846" w="2502846">
                <a:moveTo>
                  <a:pt x="2502846" y="0"/>
                </a:moveTo>
                <a:lnTo>
                  <a:pt x="0" y="0"/>
                </a:lnTo>
                <a:lnTo>
                  <a:pt x="0" y="2502846"/>
                </a:lnTo>
                <a:lnTo>
                  <a:pt x="2502846" y="2502846"/>
                </a:lnTo>
                <a:lnTo>
                  <a:pt x="2502846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6" name="Google Shape;486;p16"/>
          <p:cNvSpPr/>
          <p:nvPr/>
        </p:nvSpPr>
        <p:spPr>
          <a:xfrm>
            <a:off x="18013218" y="6318519"/>
            <a:ext cx="684059" cy="1731795"/>
          </a:xfrm>
          <a:custGeom>
            <a:rect b="b" l="l" r="r" t="t"/>
            <a:pathLst>
              <a:path extrusionOk="0" h="1731795" w="684059">
                <a:moveTo>
                  <a:pt x="0" y="0"/>
                </a:moveTo>
                <a:lnTo>
                  <a:pt x="684059" y="0"/>
                </a:lnTo>
                <a:lnTo>
                  <a:pt x="684059" y="1731795"/>
                </a:lnTo>
                <a:lnTo>
                  <a:pt x="0" y="1731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